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  <p:sldMasterId id="2147483709" r:id="rId2"/>
  </p:sldMasterIdLst>
  <p:sldIdLst>
    <p:sldId id="261" r:id="rId3"/>
    <p:sldId id="262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5" r:id="rId34"/>
    <p:sldId id="296" r:id="rId35"/>
    <p:sldId id="297" r:id="rId36"/>
    <p:sldId id="298" r:id="rId37"/>
    <p:sldId id="263" r:id="rId38"/>
  </p:sldIdLst>
  <p:sldSz cx="12192000" cy="6858000"/>
  <p:notesSz cx="6797675" cy="9926638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5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 snapToGrid="0">
      <p:cViewPr varScale="1">
        <p:scale>
          <a:sx n="109" d="100"/>
          <a:sy n="109" d="100"/>
        </p:scale>
        <p:origin x="636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presProps" Target="pres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FF7A5A0-4AFD-AAA2-F166-EB1E08ADB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3B35D6A2-4385-3C16-C47E-AC6F0B7D8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0EC3D23-C02E-8E53-4127-362D6433D3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D3294DE-C2D3-9E44-5774-509BC68C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7C06B1E-A980-922E-CB4E-F8624681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716421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570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4FF7A5A0-4AFD-AAA2-F166-EB1E08ADBB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وان فرعي 2">
            <a:extLst>
              <a:ext uri="{FF2B5EF4-FFF2-40B4-BE49-F238E27FC236}">
                <a16:creationId xmlns:a16="http://schemas.microsoft.com/office/drawing/2014/main" id="{3B35D6A2-4385-3C16-C47E-AC6F0B7D87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الفرعي للشكل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D0EC3D23-C02E-8E53-4127-362D6433D3B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FD3294DE-C2D3-9E44-5774-509BC68C0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7C06B1E-A980-922E-CB4E-F86246813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620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E25C352-2AC6-E4B5-2023-E8CCF58FA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9524024-5E0F-B9C0-407C-F36D3732B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3CD7F45-6F6D-52A5-B0DC-F70665A897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A5FEC20-A8E2-8582-D6A3-4CBB8431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6882FF7-2781-7F9C-A703-CFCD1CD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27104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69A3D2E-B763-8ABE-A544-E35641AE8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52F88AC-ABE8-3DDF-701E-6A6F029D7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A06D16D-0ACF-8AEC-0D45-F28ACA7C7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444D553-5B9B-C73D-90EE-2803FD6A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18E7D46-C8ED-5C95-CE2C-B8D09407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063B9A-B3AA-4C26-A53B-2B554EEAEA1C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5565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A62003C-8F4D-6584-DB40-3514ABCC3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11061D2-CBDE-134C-FCC0-B51F2EFA52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ACC5885-CD0B-3CD8-C97E-8CB5CE31D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1E0473D5-7869-FC61-0D4D-4288D1B2B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8E60A2EF-48CD-8D2E-54A1-73E9C216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FB8C8484-12F7-4E51-F5B8-EDF9D935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51917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1CAF2FC6-FC18-4859-E5C5-391D8CD0EE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952C6012-DE63-1B0A-B5B7-0843DA57F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F3A8D559-1A06-0AEE-DF1E-3D56E07AF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9012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F379C73-53FC-E2DA-51FA-58A2D8002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2ACDA00-9AFE-79DB-BD7E-A454A373B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F2C6662-0256-1350-0520-01E02605F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7A77F88-6E7E-C5E9-2630-E586FBDE1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3ADB521-D4A9-AA48-2538-25DC9148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788F29E-D124-1F53-21F3-6CDDCF77A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0696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3542A52-BEAD-8313-1DC0-8FB8793A8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54322857-0E6F-0461-DE2C-296DF3F76D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53AE661F-B314-8C3F-C226-371B9E5FE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03E57881-B18C-E8C1-B313-B476CB23E9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CCA620F-0C8C-7F6A-E0A1-5B23A096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B0E6D3A2-A538-E353-2D74-DA3177FE5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6866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9DF364A-D21E-B60F-713D-D249F4FA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15A8A6AD-3685-632F-0FC5-66374061A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C22FE25-B5DC-0FE9-B687-57638107EE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6D243D7-56E0-782E-8CC7-F981FAF9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053ADDF-2B51-7116-F5AC-47610D39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740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ED197EB1-FDC7-EB2E-B9A7-4C8C8BEB6D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B2A51DA4-2AA9-997E-8943-C30CE07D5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8E16E11-33B5-282E-5EAE-7B1D04A1B6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3BAC4-B162-4B85-81B2-75B3D4BB5713}" type="datetimeFigureOut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05/07/45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3C3B076-4B68-B2A9-3136-6DB1F6539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8718059-606E-EB79-19C0-D988AEA7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4326325-BFB8-47B1-967E-85663203BD38}" type="slidenum">
              <a:rPr kumimoji="0" lang="ar-SA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pPr marL="0" marR="0" lvl="0" indent="0" algn="r" defTabSz="91440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ar-SA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781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E25C352-2AC6-E4B5-2023-E8CCF58FA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39524024-5E0F-B9C0-407C-F36D3732B7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13CD7F45-6F6D-52A5-B0DC-F70665A897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5A5FEC20-A8E2-8582-D6A3-4CBB84310B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16882FF7-2781-7F9C-A703-CFCD1CDF1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8396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57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569A3D2E-B763-8ABE-A544-E35641AE8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نص 2">
            <a:extLst>
              <a:ext uri="{FF2B5EF4-FFF2-40B4-BE49-F238E27FC236}">
                <a16:creationId xmlns:a16="http://schemas.microsoft.com/office/drawing/2014/main" id="{852F88AC-ABE8-3DDF-701E-6A6F029D7F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0A06D16D-0ACF-8AEC-0D45-F28ACA7C76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8444D553-5B9B-C73D-90EE-2803FD6A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18E7D46-C8ED-5C95-CE2C-B8D09407D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7063B9A-B3AA-4C26-A53B-2B554EEAEA1C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3275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A62003C-8F4D-6584-DB40-3514ABCC3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211061D2-CBDE-134C-FCC0-B51F2EFA52D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>
            <a:extLst>
              <a:ext uri="{FF2B5EF4-FFF2-40B4-BE49-F238E27FC236}">
                <a16:creationId xmlns:a16="http://schemas.microsoft.com/office/drawing/2014/main" id="{CACC5885-CD0B-3CD8-C97E-8CB5CE31DD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1E0473D5-7869-FC61-0D4D-4288D1B2BAB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8E60A2EF-48CD-8D2E-54A1-73E9C21604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FB8C8484-12F7-4E51-F5B8-EDF9D9353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602442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>
            <a:extLst>
              <a:ext uri="{FF2B5EF4-FFF2-40B4-BE49-F238E27FC236}">
                <a16:creationId xmlns:a16="http://schemas.microsoft.com/office/drawing/2014/main" id="{1CAF2FC6-FC18-4859-E5C5-391D8CD0EE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3" name="عنصر نائب للتذييل 2">
            <a:extLst>
              <a:ext uri="{FF2B5EF4-FFF2-40B4-BE49-F238E27FC236}">
                <a16:creationId xmlns:a16="http://schemas.microsoft.com/office/drawing/2014/main" id="{952C6012-DE63-1B0A-B5B7-0843DA57F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>
            <a:extLst>
              <a:ext uri="{FF2B5EF4-FFF2-40B4-BE49-F238E27FC236}">
                <a16:creationId xmlns:a16="http://schemas.microsoft.com/office/drawing/2014/main" id="{F3A8D559-1A06-0AEE-DF1E-3D56E07AF5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10407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DF379C73-53FC-E2DA-51FA-58A2D8002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محتوى 2">
            <a:extLst>
              <a:ext uri="{FF2B5EF4-FFF2-40B4-BE49-F238E27FC236}">
                <a16:creationId xmlns:a16="http://schemas.microsoft.com/office/drawing/2014/main" id="{A2ACDA00-9AFE-79DB-BD7E-A454A373B6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3F2C6662-0256-1350-0520-01E02605F8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67A77F88-6E7E-C5E9-2630-E586FBDE1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3ADB521-D4A9-AA48-2538-25DC9148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9788F29E-D124-1F53-21F3-6CDDCF77A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6395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13542A52-BEAD-8313-1DC0-8FB8793A8C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صورة 2">
            <a:extLst>
              <a:ext uri="{FF2B5EF4-FFF2-40B4-BE49-F238E27FC236}">
                <a16:creationId xmlns:a16="http://schemas.microsoft.com/office/drawing/2014/main" id="{54322857-0E6F-0461-DE2C-296DF3F76D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>
            <a:extLst>
              <a:ext uri="{FF2B5EF4-FFF2-40B4-BE49-F238E27FC236}">
                <a16:creationId xmlns:a16="http://schemas.microsoft.com/office/drawing/2014/main" id="{53AE661F-B314-8C3F-C226-371B9E5FE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انقر لتحرير أنماط نص الشكل الرئيسي</a:t>
            </a:r>
          </a:p>
        </p:txBody>
      </p:sp>
      <p:sp>
        <p:nvSpPr>
          <p:cNvPr id="5" name="عنصر نائب للتاريخ 4">
            <a:extLst>
              <a:ext uri="{FF2B5EF4-FFF2-40B4-BE49-F238E27FC236}">
                <a16:creationId xmlns:a16="http://schemas.microsoft.com/office/drawing/2014/main" id="{03E57881-B18C-E8C1-B313-B476CB23E9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6" name="عنصر نائب للتذييل 5">
            <a:extLst>
              <a:ext uri="{FF2B5EF4-FFF2-40B4-BE49-F238E27FC236}">
                <a16:creationId xmlns:a16="http://schemas.microsoft.com/office/drawing/2014/main" id="{7CCA620F-0C8C-7F6A-E0A1-5B23A096F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>
            <a:extLst>
              <a:ext uri="{FF2B5EF4-FFF2-40B4-BE49-F238E27FC236}">
                <a16:creationId xmlns:a16="http://schemas.microsoft.com/office/drawing/2014/main" id="{B0E6D3A2-A538-E353-2D74-DA3177FE5A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1993763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>
            <a:extLst>
              <a:ext uri="{FF2B5EF4-FFF2-40B4-BE49-F238E27FC236}">
                <a16:creationId xmlns:a16="http://schemas.microsoft.com/office/drawing/2014/main" id="{29DF364A-D21E-B60F-713D-D249F4FA3E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15A8A6AD-3685-632F-0FC5-66374061A1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C22FE25-B5DC-0FE9-B687-57638107EE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A6D243D7-56E0-782E-8CC7-F981FAF9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6053ADDF-2B51-7116-F5AC-47610D399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84433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>
            <a:extLst>
              <a:ext uri="{FF2B5EF4-FFF2-40B4-BE49-F238E27FC236}">
                <a16:creationId xmlns:a16="http://schemas.microsoft.com/office/drawing/2014/main" id="{ED197EB1-FDC7-EB2E-B9A7-4C8C8BEB6D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ar-SA"/>
              <a:t>انقر لتحرير نمط عنوان الشكل الرئيسي</a:t>
            </a:r>
          </a:p>
        </p:txBody>
      </p:sp>
      <p:sp>
        <p:nvSpPr>
          <p:cNvPr id="3" name="عنصر نائب للعنوان العمودي 2">
            <a:extLst>
              <a:ext uri="{FF2B5EF4-FFF2-40B4-BE49-F238E27FC236}">
                <a16:creationId xmlns:a16="http://schemas.microsoft.com/office/drawing/2014/main" id="{B2A51DA4-2AA9-997E-8943-C30CE07D55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ar-SA"/>
              <a:t>انقر لتحرير أنماط نص الشكل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>
            <a:extLst>
              <a:ext uri="{FF2B5EF4-FFF2-40B4-BE49-F238E27FC236}">
                <a16:creationId xmlns:a16="http://schemas.microsoft.com/office/drawing/2014/main" id="{A8E16E11-33B5-282E-5EAE-7B1D04A1B6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C93BAC4-B162-4B85-81B2-75B3D4BB5713}" type="datetimeFigureOut">
              <a:rPr lang="ar-SA" smtClean="0"/>
              <a:t>05/07/45</a:t>
            </a:fld>
            <a:endParaRPr lang="ar-SA"/>
          </a:p>
        </p:txBody>
      </p:sp>
      <p:sp>
        <p:nvSpPr>
          <p:cNvPr id="5" name="عنصر نائب للتذييل 4">
            <a:extLst>
              <a:ext uri="{FF2B5EF4-FFF2-40B4-BE49-F238E27FC236}">
                <a16:creationId xmlns:a16="http://schemas.microsoft.com/office/drawing/2014/main" id="{03C3B076-4B68-B2A9-3136-6DB1F6539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>
            <a:extLst>
              <a:ext uri="{FF2B5EF4-FFF2-40B4-BE49-F238E27FC236}">
                <a16:creationId xmlns:a16="http://schemas.microsoft.com/office/drawing/2014/main" id="{58718059-606E-EB79-19C0-D988AEA7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24326325-BFB8-47B1-967E-85663203BD38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77876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صورة تحتوي على نص, لقطة شاشة, الخط, التصميم&#10;&#10;تم إنشاء الوصف تلقائياً">
            <a:extLst>
              <a:ext uri="{FF2B5EF4-FFF2-40B4-BE49-F238E27FC236}">
                <a16:creationId xmlns:a16="http://schemas.microsoft.com/office/drawing/2014/main" id="{C8CA269D-0976-7D43-6B85-66CEA6DD3609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4"/>
            <a:ext cx="12192000" cy="685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6058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صورة 5" descr="صورة تحتوي على نص, لقطة شاشة&#10;&#10;تم إنشاء الوصف تلقائياً">
            <a:extLst>
              <a:ext uri="{FF2B5EF4-FFF2-40B4-BE49-F238E27FC236}">
                <a16:creationId xmlns:a16="http://schemas.microsoft.com/office/drawing/2014/main" id="{1004D440-C96B-97C1-A4C1-6FCF073EA0BC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84"/>
            <a:ext cx="12192000" cy="685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85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2387177" y="2542378"/>
            <a:ext cx="7539338" cy="224676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4800" dirty="0" smtClean="0">
                <a:solidFill>
                  <a:schemeClr val="bg1">
                    <a:lumMod val="95000"/>
                  </a:schemeClr>
                </a:solidFill>
                <a:cs typeface="Fanan" pitchFamily="2" charset="-78"/>
              </a:rPr>
              <a:t>حقوق المستفيدين ومسئولياتهم</a:t>
            </a:r>
            <a:endParaRPr lang="ar-SA" sz="4800" dirty="0" smtClean="0">
              <a:solidFill>
                <a:schemeClr val="bg1">
                  <a:lumMod val="95000"/>
                </a:schemeClr>
              </a:solidFill>
              <a:cs typeface="Fanan" pitchFamily="2" charset="-78"/>
            </a:endParaRPr>
          </a:p>
          <a:p>
            <a:endParaRPr lang="ar-SA" sz="4800" dirty="0">
              <a:solidFill>
                <a:schemeClr val="bg1">
                  <a:lumMod val="95000"/>
                </a:schemeClr>
              </a:solidFill>
              <a:cs typeface="Fanan" pitchFamily="2" charset="-78"/>
            </a:endParaRPr>
          </a:p>
          <a:p>
            <a:pPr algn="ctr"/>
            <a:r>
              <a:rPr lang="ar-SA" sz="4400" dirty="0" smtClean="0">
                <a:solidFill>
                  <a:schemeClr val="bg1">
                    <a:lumMod val="95000"/>
                  </a:schemeClr>
                </a:solidFill>
                <a:cs typeface="Fanan" pitchFamily="2" charset="-78"/>
              </a:rPr>
              <a:t>إدارة حقوق المستفيد بصحة مكة المكرمة </a:t>
            </a:r>
            <a:endParaRPr lang="ar-SA" sz="4400" dirty="0">
              <a:solidFill>
                <a:schemeClr val="bg1">
                  <a:lumMod val="95000"/>
                </a:schemeClr>
              </a:solidFill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693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61646" y="1490541"/>
            <a:ext cx="10515600" cy="643060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مستفيدين مرض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السرطان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55431" y="2400055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من حـــق المريـــض وحـــده معرفة التشـــخيص </a:t>
            </a:r>
            <a:r>
              <a:rPr lang="ar-SA" dirty="0" smtClean="0">
                <a:cs typeface="Fanan" pitchFamily="2" charset="-78"/>
              </a:rPr>
              <a:t>والا </a:t>
            </a:r>
            <a:r>
              <a:rPr lang="ar-SA" dirty="0">
                <a:cs typeface="Fanan" pitchFamily="2" charset="-78"/>
              </a:rPr>
              <a:t>يحق </a:t>
            </a:r>
            <a:r>
              <a:rPr lang="ar-SA" dirty="0" smtClean="0">
                <a:cs typeface="Fanan" pitchFamily="2" charset="-78"/>
              </a:rPr>
              <a:t>لأفراد </a:t>
            </a:r>
            <a:r>
              <a:rPr lang="ar-SA" dirty="0">
                <a:cs typeface="Fanan" pitchFamily="2" charset="-78"/>
              </a:rPr>
              <a:t>عائلتـــه/ عائلتهـــا معرفة التشـــخيص </a:t>
            </a:r>
            <a:r>
              <a:rPr lang="ar-SA" dirty="0" smtClean="0">
                <a:cs typeface="Fanan" pitchFamily="2" charset="-78"/>
              </a:rPr>
              <a:t>إلا </a:t>
            </a:r>
            <a:r>
              <a:rPr lang="ar-SA" dirty="0">
                <a:cs typeface="Fanan" pitchFamily="2" charset="-78"/>
              </a:rPr>
              <a:t>بموافقـــة المريض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من حـــق المريض تقديم شـــكوى إذا تم إفشـــاء تشـــخيصه بدون موافقته/ او موافقتهـــا الخطية.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مـــن </a:t>
            </a:r>
            <a:r>
              <a:rPr lang="ar-SA" dirty="0">
                <a:cs typeface="Fanan" pitchFamily="2" charset="-78"/>
              </a:rPr>
              <a:t>حـــق مريـــض / مريضـــة الســـرطان </a:t>
            </a:r>
            <a:r>
              <a:rPr lang="ar-SA" dirty="0" smtClean="0">
                <a:cs typeface="Fanan" pitchFamily="2" charset="-78"/>
              </a:rPr>
              <a:t>(العاقلة البالغة) </a:t>
            </a:r>
            <a:r>
              <a:rPr lang="ar-SA" dirty="0">
                <a:cs typeface="Fanan" pitchFamily="2" charset="-78"/>
              </a:rPr>
              <a:t>وحدهـــا اتخـــاذ القـــرارات بالموافقة على </a:t>
            </a:r>
            <a:r>
              <a:rPr lang="ar-SA" dirty="0" smtClean="0">
                <a:cs typeface="Fanan" pitchFamily="2" charset="-78"/>
              </a:rPr>
              <a:t>العـــلاج </a:t>
            </a:r>
            <a:r>
              <a:rPr lang="ar-SA" dirty="0">
                <a:cs typeface="Fanan" pitchFamily="2" charset="-78"/>
              </a:rPr>
              <a:t>الكيماوي </a:t>
            </a:r>
            <a:r>
              <a:rPr lang="ar-SA" dirty="0" smtClean="0">
                <a:cs typeface="Fanan" pitchFamily="2" charset="-78"/>
              </a:rPr>
              <a:t>والعـــلاج الإشعاعي، والا </a:t>
            </a:r>
            <a:r>
              <a:rPr lang="ar-SA" dirty="0">
                <a:cs typeface="Fanan" pitchFamily="2" charset="-78"/>
              </a:rPr>
              <a:t>يتطلب موافقة ولـــي </a:t>
            </a:r>
            <a:r>
              <a:rPr lang="ar-SA" dirty="0" smtClean="0">
                <a:cs typeface="Fanan" pitchFamily="2" charset="-78"/>
              </a:rPr>
              <a:t>الأمر.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من حق المريضة وحدهـــا اتخاذ القـــرار بالموافقة علـــى التدخـــل الجراحي مثـــل عملية اســـتئصال الـــورم، أو الثـــدي </a:t>
            </a:r>
            <a:r>
              <a:rPr lang="ar-SA" dirty="0" smtClean="0">
                <a:cs typeface="Fanan" pitchFamily="2" charset="-78"/>
              </a:rPr>
              <a:t>والا </a:t>
            </a:r>
            <a:r>
              <a:rPr lang="ar-SA" dirty="0">
                <a:cs typeface="Fanan" pitchFamily="2" charset="-78"/>
              </a:rPr>
              <a:t>تحتاج موافقـــة ولي </a:t>
            </a:r>
            <a:r>
              <a:rPr lang="ar-SA" dirty="0" smtClean="0">
                <a:cs typeface="Fanan" pitchFamily="2" charset="-78"/>
              </a:rPr>
              <a:t>الأمر.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8115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26477" y="1431925"/>
            <a:ext cx="10515600" cy="654784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مستفيدين مرض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السرطان اليافعين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72662" y="2319093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الحق في الوقاية: من </a:t>
            </a:r>
            <a:r>
              <a:rPr lang="ar-SA" dirty="0" smtClean="0">
                <a:cs typeface="Fanan" pitchFamily="2" charset="-78"/>
              </a:rPr>
              <a:t>خلال </a:t>
            </a:r>
            <a:r>
              <a:rPr lang="ar-SA" dirty="0">
                <a:cs typeface="Fanan" pitchFamily="2" charset="-78"/>
              </a:rPr>
              <a:t>تثقيفهم عن السرطان وبرامج الكشف المبكر عنه.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الحق </a:t>
            </a:r>
            <a:r>
              <a:rPr lang="ar-SA" dirty="0">
                <a:cs typeface="Fanan" pitchFamily="2" charset="-78"/>
              </a:rPr>
              <a:t>في </a:t>
            </a:r>
            <a:r>
              <a:rPr lang="ar-SA" dirty="0" smtClean="0">
                <a:cs typeface="Fanan" pitchFamily="2" charset="-78"/>
              </a:rPr>
              <a:t>ســـرعة </a:t>
            </a:r>
            <a:r>
              <a:rPr lang="ar-SA" dirty="0">
                <a:cs typeface="Fanan" pitchFamily="2" charset="-78"/>
              </a:rPr>
              <a:t>التشخيص والعالج </a:t>
            </a:r>
            <a:r>
              <a:rPr lang="ar-SA" dirty="0" smtClean="0">
                <a:cs typeface="Fanan" pitchFamily="2" charset="-78"/>
              </a:rPr>
              <a:t>للحالات </a:t>
            </a:r>
            <a:r>
              <a:rPr lang="ar-SA" dirty="0">
                <a:cs typeface="Fanan" pitchFamily="2" charset="-78"/>
              </a:rPr>
              <a:t>المشتبهة والمؤكدة.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الحق </a:t>
            </a:r>
            <a:r>
              <a:rPr lang="ar-SA" dirty="0">
                <a:cs typeface="Fanan" pitchFamily="2" charset="-78"/>
              </a:rPr>
              <a:t>فـــي الحصول علـــى متخصصيـــن متعددي التخصصات الطبية المؤهلة مع خبرة كبيرة في عالج الســـرطان في هذه الفئـــة العمرية.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الحصـــول </a:t>
            </a:r>
            <a:r>
              <a:rPr lang="ar-SA" dirty="0">
                <a:cs typeface="Fanan" pitchFamily="2" charset="-78"/>
              </a:rPr>
              <a:t>علـــى الدعـــم النفســـي </a:t>
            </a:r>
            <a:r>
              <a:rPr lang="ar-SA" dirty="0" smtClean="0">
                <a:cs typeface="Fanan" pitchFamily="2" charset="-78"/>
              </a:rPr>
              <a:t>والاجتماعي </a:t>
            </a:r>
            <a:r>
              <a:rPr lang="ar-SA" dirty="0">
                <a:cs typeface="Fanan" pitchFamily="2" charset="-78"/>
              </a:rPr>
              <a:t>والتلطـــف مـــن قبـــل </a:t>
            </a:r>
            <a:r>
              <a:rPr lang="ar-SA" dirty="0" smtClean="0">
                <a:cs typeface="Fanan" pitchFamily="2" charset="-78"/>
              </a:rPr>
              <a:t>الاختصاصيين. </a:t>
            </a:r>
          </a:p>
          <a:p>
            <a:r>
              <a:rPr lang="ar-SA" dirty="0" smtClean="0">
                <a:cs typeface="Fanan" pitchFamily="2" charset="-78"/>
              </a:rPr>
              <a:t>المحافظة </a:t>
            </a:r>
            <a:r>
              <a:rPr lang="ar-SA" dirty="0">
                <a:cs typeface="Fanan" pitchFamily="2" charset="-78"/>
              </a:rPr>
              <a:t>علـــى </a:t>
            </a:r>
            <a:r>
              <a:rPr lang="ar-SA" dirty="0" smtClean="0">
                <a:cs typeface="Fanan" pitchFamily="2" charset="-78"/>
              </a:rPr>
              <a:t>خصوبة </a:t>
            </a:r>
            <a:r>
              <a:rPr lang="ar-SA" dirty="0">
                <a:cs typeface="Fanan" pitchFamily="2" charset="-78"/>
              </a:rPr>
              <a:t>المعلومـــات وتقديم المشورة بشان </a:t>
            </a:r>
            <a:r>
              <a:rPr lang="ar-SA" dirty="0" smtClean="0">
                <a:cs typeface="Fanan" pitchFamily="2" charset="-78"/>
              </a:rPr>
              <a:t>الآثار </a:t>
            </a:r>
            <a:r>
              <a:rPr lang="ar-SA" dirty="0">
                <a:cs typeface="Fanan" pitchFamily="2" charset="-78"/>
              </a:rPr>
              <a:t>القصيرة </a:t>
            </a:r>
            <a:r>
              <a:rPr lang="ar-SA" dirty="0" smtClean="0">
                <a:cs typeface="Fanan" pitchFamily="2" charset="-78"/>
              </a:rPr>
              <a:t>الأجل </a:t>
            </a:r>
            <a:r>
              <a:rPr lang="ar-SA" dirty="0">
                <a:cs typeface="Fanan" pitchFamily="2" charset="-78"/>
              </a:rPr>
              <a:t>والطويلة </a:t>
            </a:r>
            <a:r>
              <a:rPr lang="ar-SA" dirty="0" smtClean="0">
                <a:cs typeface="Fanan" pitchFamily="2" charset="-78"/>
              </a:rPr>
              <a:t>الأجل </a:t>
            </a:r>
            <a:r>
              <a:rPr lang="ar-SA" dirty="0">
                <a:cs typeface="Fanan" pitchFamily="2" charset="-78"/>
              </a:rPr>
              <a:t>من الســـرطان </a:t>
            </a:r>
            <a:r>
              <a:rPr lang="ar-SA" dirty="0" smtClean="0">
                <a:cs typeface="Fanan" pitchFamily="2" charset="-78"/>
              </a:rPr>
              <a:t>والعلاج </a:t>
            </a:r>
            <a:r>
              <a:rPr lang="ar-SA" dirty="0">
                <a:cs typeface="Fanan" pitchFamily="2" charset="-78"/>
              </a:rPr>
              <a:t>الذي يؤثر علـــى الخصوبة.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410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07274" y="1502549"/>
            <a:ext cx="10515600" cy="582729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مستفيدين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متلازمة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نقص المناعة المكتسبة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(الإيدز) 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07274" y="2193616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حق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فـــي </a:t>
            </a:r>
            <a:r>
              <a:rPr lang="ar-SA" dirty="0" smtClean="0">
                <a:cs typeface="Fanan" pitchFamily="2" charset="-78"/>
              </a:rPr>
              <a:t>الاحترام </a:t>
            </a:r>
            <a:r>
              <a:rPr lang="ar-SA" dirty="0">
                <a:cs typeface="Fanan" pitchFamily="2" charset="-78"/>
              </a:rPr>
              <a:t>والتقدير </a:t>
            </a:r>
            <a:r>
              <a:rPr lang="ar-SA" dirty="0" smtClean="0">
                <a:cs typeface="Fanan" pitchFamily="2" charset="-78"/>
              </a:rPr>
              <a:t>(الســـلام</a:t>
            </a:r>
            <a:r>
              <a:rPr lang="ar-SA" dirty="0">
                <a:cs typeface="Fanan" pitchFamily="2" charset="-78"/>
              </a:rPr>
              <a:t>، او التواصـــل </a:t>
            </a:r>
            <a:r>
              <a:rPr lang="ar-SA" dirty="0" smtClean="0">
                <a:cs typeface="Fanan" pitchFamily="2" charset="-78"/>
              </a:rPr>
              <a:t>وغيرها).</a:t>
            </a:r>
            <a:endParaRPr lang="en-US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مراعاة الخصوصية والسرية بدرجة عالية مع العلم أنه يحـــق للـــزوج أو الزوجة معرفـــة إذا كان الطرف </a:t>
            </a:r>
            <a:r>
              <a:rPr lang="ar-SA" dirty="0" smtClean="0">
                <a:cs typeface="Fanan" pitchFamily="2" charset="-78"/>
              </a:rPr>
              <a:t>الآخر </a:t>
            </a:r>
            <a:r>
              <a:rPr lang="ar-SA" dirty="0">
                <a:cs typeface="Fanan" pitchFamily="2" charset="-78"/>
              </a:rPr>
              <a:t>حامل الفيروس</a:t>
            </a:r>
            <a:r>
              <a:rPr lang="ar-SA" dirty="0" smtClean="0">
                <a:cs typeface="Fanan" pitchFamily="2" charset="-78"/>
              </a:rPr>
              <a:t>.</a:t>
            </a:r>
            <a:endParaRPr lang="en-US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حـــق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فـــي </a:t>
            </a:r>
            <a:r>
              <a:rPr lang="ar-SA" dirty="0" smtClean="0">
                <a:cs typeface="Fanan" pitchFamily="2" charset="-78"/>
              </a:rPr>
              <a:t>الاطلاع </a:t>
            </a:r>
            <a:r>
              <a:rPr lang="ar-SA" dirty="0">
                <a:cs typeface="Fanan" pitchFamily="2" charset="-78"/>
              </a:rPr>
              <a:t>علـــى الســـجل الطبي وطلـــب نســـخة مـــن الســـجل الطبي</a:t>
            </a:r>
            <a:r>
              <a:rPr lang="ar-SA" dirty="0" smtClean="0">
                <a:cs typeface="Fanan" pitchFamily="2" charset="-78"/>
              </a:rPr>
              <a:t>.</a:t>
            </a:r>
            <a:endParaRPr lang="en-US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حـــق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فـــي الوقـــت الكافي مـــن الطاقم الطبـــي في مختلـــف مراحل التشـــخيص </a:t>
            </a:r>
            <a:r>
              <a:rPr lang="ar-SA" dirty="0" smtClean="0">
                <a:cs typeface="Fanan" pitchFamily="2" charset="-78"/>
              </a:rPr>
              <a:t>والعلاج </a:t>
            </a:r>
            <a:r>
              <a:rPr lang="ar-SA" dirty="0">
                <a:cs typeface="Fanan" pitchFamily="2" charset="-78"/>
              </a:rPr>
              <a:t>والمراحـــل جميعها لشـــرح وتثقيـــف المريض عن التشـــخيص والياته والخطـــة </a:t>
            </a:r>
            <a:r>
              <a:rPr lang="ar-SA" dirty="0" smtClean="0">
                <a:cs typeface="Fanan" pitchFamily="2" charset="-78"/>
              </a:rPr>
              <a:t>العلاجية </a:t>
            </a:r>
            <a:r>
              <a:rPr lang="ar-SA" dirty="0">
                <a:cs typeface="Fanan" pitchFamily="2" charset="-78"/>
              </a:rPr>
              <a:t>والعواقب </a:t>
            </a:r>
            <a:r>
              <a:rPr lang="ar-SA" dirty="0" smtClean="0">
                <a:cs typeface="Fanan" pitchFamily="2" charset="-78"/>
              </a:rPr>
              <a:t>والعلاجات </a:t>
            </a:r>
            <a:r>
              <a:rPr lang="ar-SA" dirty="0">
                <a:cs typeface="Fanan" pitchFamily="2" charset="-78"/>
              </a:rPr>
              <a:t>البديلة وفق أحدث الطرق الطبية المبنية على البراهين. </a:t>
            </a:r>
            <a:endParaRPr lang="en-US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من </a:t>
            </a:r>
            <a:r>
              <a:rPr lang="ar-SA" dirty="0">
                <a:cs typeface="Fanan" pitchFamily="2" charset="-78"/>
              </a:rPr>
              <a:t>حق </a:t>
            </a:r>
            <a:r>
              <a:rPr lang="ar-SA" dirty="0" smtClean="0">
                <a:cs typeface="Fanan" pitchFamily="2" charset="-78"/>
              </a:rPr>
              <a:t>مستفيد </a:t>
            </a:r>
            <a:r>
              <a:rPr lang="ar-SA" dirty="0" smtClean="0">
                <a:cs typeface="Fanan" pitchFamily="2" charset="-78"/>
              </a:rPr>
              <a:t>الإيدز </a:t>
            </a:r>
            <a:r>
              <a:rPr lang="ar-SA" dirty="0">
                <a:cs typeface="Fanan" pitchFamily="2" charset="-78"/>
              </a:rPr>
              <a:t>أن يوفر له خدمات المشـــورة والدعم النفسي. 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09913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551878" y="1547155"/>
            <a:ext cx="10515600" cy="816904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متلازمة نقص المناعة المكتسبة (الإيدز) 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551878" y="2364059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تسهيل إجراءات الحصول على المواعيد والتقارير عند مراجعته ألي من مرافق المنشأة الصحية.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من </a:t>
            </a:r>
            <a:r>
              <a:rPr lang="ar-SA" dirty="0">
                <a:cs typeface="Fanan" pitchFamily="2" charset="-78"/>
              </a:rPr>
              <a:t>حق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المعاملة </a:t>
            </a:r>
            <a:r>
              <a:rPr lang="ar-SA" dirty="0" smtClean="0">
                <a:cs typeface="Fanan" pitchFamily="2" charset="-78"/>
              </a:rPr>
              <a:t>اللائقة </a:t>
            </a:r>
            <a:r>
              <a:rPr lang="ar-SA" dirty="0">
                <a:cs typeface="Fanan" pitchFamily="2" charset="-78"/>
              </a:rPr>
              <a:t>وعدم المبالغة في ردود </a:t>
            </a:r>
            <a:r>
              <a:rPr lang="ar-SA" dirty="0" smtClean="0">
                <a:cs typeface="Fanan" pitchFamily="2" charset="-78"/>
              </a:rPr>
              <a:t>الأفعال </a:t>
            </a:r>
            <a:r>
              <a:rPr lang="ar-SA" dirty="0">
                <a:cs typeface="Fanan" pitchFamily="2" charset="-78"/>
              </a:rPr>
              <a:t>تجاه المواد التي </a:t>
            </a:r>
            <a:r>
              <a:rPr lang="ar-SA" dirty="0" smtClean="0">
                <a:cs typeface="Fanan" pitchFamily="2" charset="-78"/>
              </a:rPr>
              <a:t>لا </a:t>
            </a:r>
            <a:r>
              <a:rPr lang="ar-SA" dirty="0">
                <a:cs typeface="Fanan" pitchFamily="2" charset="-78"/>
              </a:rPr>
              <a:t>تنطبق عليها </a:t>
            </a:r>
            <a:r>
              <a:rPr lang="ar-SA" dirty="0" smtClean="0">
                <a:cs typeface="Fanan" pitchFamily="2" charset="-78"/>
              </a:rPr>
              <a:t>الاحتياطات </a:t>
            </a:r>
            <a:r>
              <a:rPr lang="ar-SA" dirty="0">
                <a:cs typeface="Fanan" pitchFamily="2" charset="-78"/>
              </a:rPr>
              <a:t>العالميـــة: البـــراز - </a:t>
            </a:r>
            <a:r>
              <a:rPr lang="ar-SA" dirty="0" smtClean="0">
                <a:cs typeface="Fanan" pitchFamily="2" charset="-78"/>
              </a:rPr>
              <a:t>الإفرازات الانفية </a:t>
            </a:r>
            <a:r>
              <a:rPr lang="ar-SA" dirty="0">
                <a:cs typeface="Fanan" pitchFamily="2" charset="-78"/>
              </a:rPr>
              <a:t>- البلغم - العرق - الدمـــوع - البول - القيء.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حق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مـــن مقـــدري الرعاية الطبيـــة بتتبع </a:t>
            </a:r>
            <a:r>
              <a:rPr lang="ar-SA" dirty="0" smtClean="0">
                <a:cs typeface="Fanan" pitchFamily="2" charset="-78"/>
              </a:rPr>
              <a:t>الاحتياطات </a:t>
            </a:r>
            <a:r>
              <a:rPr lang="ar-SA" dirty="0">
                <a:cs typeface="Fanan" pitchFamily="2" charset="-78"/>
              </a:rPr>
              <a:t>العالمية وشـــرحها واليـــات تطبيقها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من حق اســـرة المريض المقربة </a:t>
            </a:r>
            <a:r>
              <a:rPr lang="ar-SA" dirty="0" smtClean="0">
                <a:cs typeface="Fanan" pitchFamily="2" charset="-78"/>
              </a:rPr>
              <a:t>(الزوجـــة والاولاد) </a:t>
            </a:r>
            <a:r>
              <a:rPr lang="ar-SA" dirty="0">
                <a:cs typeface="Fanan" pitchFamily="2" charset="-78"/>
              </a:rPr>
              <a:t>الحصـــول على الكشـــف </a:t>
            </a:r>
            <a:r>
              <a:rPr lang="ar-SA" dirty="0" smtClean="0">
                <a:cs typeface="Fanan" pitchFamily="2" charset="-78"/>
              </a:rPr>
              <a:t>اللازم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23591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28493" y="1379887"/>
            <a:ext cx="10515600" cy="794602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النفسيين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82237" y="2260523"/>
            <a:ext cx="11008111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حمايته من كافة أشـــكال </a:t>
            </a:r>
            <a:r>
              <a:rPr lang="ar-SA" dirty="0" smtClean="0">
                <a:cs typeface="Fanan" pitchFamily="2" charset="-78"/>
              </a:rPr>
              <a:t>الإيذاء </a:t>
            </a:r>
            <a:r>
              <a:rPr lang="ar-SA" dirty="0">
                <a:cs typeface="Fanan" pitchFamily="2" charset="-78"/>
              </a:rPr>
              <a:t>والعنف الجسدي والنفسي واللغوي.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عدم </a:t>
            </a:r>
            <a:r>
              <a:rPr lang="ar-SA" dirty="0">
                <a:cs typeface="Fanan" pitchFamily="2" charset="-78"/>
              </a:rPr>
              <a:t>تقييد حريته بأي وســـيلة أو وضعه في غرفة عزل دون سبب طبي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الحصول على الخدمة </a:t>
            </a:r>
            <a:r>
              <a:rPr lang="ar-SA" dirty="0" smtClean="0">
                <a:cs typeface="Fanan" pitchFamily="2" charset="-78"/>
              </a:rPr>
              <a:t>العلاجية </a:t>
            </a:r>
            <a:r>
              <a:rPr lang="ar-SA" dirty="0">
                <a:cs typeface="Fanan" pitchFamily="2" charset="-78"/>
              </a:rPr>
              <a:t>بأيسر الطرق وذلك بتخصيص عيادات نفسية في المنشأة الصحية.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توفر </a:t>
            </a:r>
            <a:r>
              <a:rPr lang="ar-SA" dirty="0">
                <a:cs typeface="Fanan" pitchFamily="2" charset="-78"/>
              </a:rPr>
              <a:t>وســـائل تعليم وتأهيل مناسبة لقدراته عند بقائه لمدة طويلة في المنشأة الصحية.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لا </a:t>
            </a:r>
            <a:r>
              <a:rPr lang="ar-SA" dirty="0">
                <a:cs typeface="Fanan" pitchFamily="2" charset="-78"/>
              </a:rPr>
              <a:t>يجوز إجبار أي شـــخص على إجـــراء فحص طبي يســـتهدف تقرير ما إذا كان </a:t>
            </a:r>
            <a:r>
              <a:rPr lang="ar-SA" dirty="0" smtClean="0">
                <a:cs typeface="Fanan" pitchFamily="2" charset="-78"/>
              </a:rPr>
              <a:t>مصابــاً أو </a:t>
            </a:r>
            <a:r>
              <a:rPr lang="ar-SA" dirty="0">
                <a:cs typeface="Fanan" pitchFamily="2" charset="-78"/>
              </a:rPr>
              <a:t>غير مصاب بمـــرض عقلـــي </a:t>
            </a:r>
            <a:r>
              <a:rPr lang="ar-SA" dirty="0" smtClean="0">
                <a:cs typeface="Fanan" pitchFamily="2" charset="-78"/>
              </a:rPr>
              <a:t>إلا </a:t>
            </a:r>
            <a:r>
              <a:rPr lang="ar-SA" dirty="0">
                <a:cs typeface="Fanan" pitchFamily="2" charset="-78"/>
              </a:rPr>
              <a:t>وفقـــا </a:t>
            </a:r>
            <a:r>
              <a:rPr lang="ar-SA" dirty="0" smtClean="0">
                <a:cs typeface="Fanan" pitchFamily="2" charset="-78"/>
              </a:rPr>
              <a:t>لإجراء </a:t>
            </a:r>
            <a:r>
              <a:rPr lang="ar-SA" dirty="0">
                <a:cs typeface="Fanan" pitchFamily="2" charset="-78"/>
              </a:rPr>
              <a:t>مصـــرح بـــه من الجهات القضائية وذلك وفق أحكام نظام الرعاية الصحية النفسية. 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845972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217341" y="1413340"/>
            <a:ext cx="10515600" cy="660787"/>
          </a:xfrm>
        </p:spPr>
        <p:txBody>
          <a:bodyPr/>
          <a:lstStyle/>
          <a:p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المستفيدين النفسيين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83527" y="2227882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يعالج </a:t>
            </a:r>
            <a:r>
              <a:rPr lang="ar-SA" dirty="0">
                <a:cs typeface="Fanan" pitchFamily="2" charset="-78"/>
              </a:rPr>
              <a:t>في أقل الظروف تقييدًا للحرية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يعالج على أســـاس خطة توضع لكل مريض </a:t>
            </a:r>
            <a:r>
              <a:rPr lang="ar-SA" dirty="0" smtClean="0">
                <a:cs typeface="Fanan" pitchFamily="2" charset="-78"/>
              </a:rPr>
              <a:t>وتناقـــش معـــه أو مع وليه، </a:t>
            </a:r>
            <a:r>
              <a:rPr lang="ar-SA" dirty="0">
                <a:cs typeface="Fanan" pitchFamily="2" charset="-78"/>
              </a:rPr>
              <a:t>ويعاد النظـــر فيها بانتظام، وتعدل حســـب تطور حالته واســـتجابته.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تقدم </a:t>
            </a:r>
            <a:r>
              <a:rPr lang="ar-SA" dirty="0">
                <a:cs typeface="Fanan" pitchFamily="2" charset="-78"/>
              </a:rPr>
              <a:t>الرعاية وفق معاييـــر آداب المهنة المتعلقة بالممارســـين في ميدان الصحة العقلية </a:t>
            </a:r>
            <a:r>
              <a:rPr lang="ar-SA" dirty="0" smtClean="0">
                <a:cs typeface="Fanan" pitchFamily="2" charset="-78"/>
              </a:rPr>
              <a:t>ومبادئ و</a:t>
            </a:r>
            <a:r>
              <a:rPr lang="ar-SA" dirty="0">
                <a:cs typeface="Fanan" pitchFamily="2" charset="-78"/>
              </a:rPr>
              <a:t>آداب مهنـــة الطـــب المتعلقـــة بـــدور العامليـــن الصحيين، ولا ســـيما الأطباء.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للمريض </a:t>
            </a:r>
            <a:r>
              <a:rPr lang="ar-SA" dirty="0">
                <a:cs typeface="Fanan" pitchFamily="2" charset="-78"/>
              </a:rPr>
              <a:t>أن يطلب حضور شـــخص أو أشخاص من اختياره أثناء إجـــراء إعطاء الموافقة.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التدخل </a:t>
            </a:r>
            <a:r>
              <a:rPr lang="ar-SA" dirty="0">
                <a:cs typeface="Fanan" pitchFamily="2" charset="-78"/>
              </a:rPr>
              <a:t>العاجل </a:t>
            </a:r>
            <a:r>
              <a:rPr lang="ar-SA" dirty="0" smtClean="0">
                <a:cs typeface="Fanan" pitchFamily="2" charset="-78"/>
              </a:rPr>
              <a:t>لإعطائه العلاج </a:t>
            </a:r>
            <a:r>
              <a:rPr lang="ar-SA" dirty="0">
                <a:cs typeface="Fanan" pitchFamily="2" charset="-78"/>
              </a:rPr>
              <a:t>إذا قـــرر ذلك أطباء الصحة العقلية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إعلام </a:t>
            </a:r>
            <a:r>
              <a:rPr lang="ar-SA" dirty="0">
                <a:cs typeface="Fanan" pitchFamily="2" charset="-78"/>
              </a:rPr>
              <a:t>المريـــض </a:t>
            </a:r>
            <a:r>
              <a:rPr lang="ar-SA" dirty="0" smtClean="0">
                <a:cs typeface="Fanan" pitchFamily="2" charset="-78"/>
              </a:rPr>
              <a:t>بالعـــلاج </a:t>
            </a:r>
            <a:r>
              <a:rPr lang="ar-SA" dirty="0">
                <a:cs typeface="Fanan" pitchFamily="2" charset="-78"/>
              </a:rPr>
              <a:t>إذا لـــم تؤخـــذ موافقته وإشـــراكه في خطـــة </a:t>
            </a:r>
            <a:r>
              <a:rPr lang="ar-SA" dirty="0" smtClean="0">
                <a:cs typeface="Fanan" pitchFamily="2" charset="-78"/>
              </a:rPr>
              <a:t>العلاج </a:t>
            </a:r>
            <a:r>
              <a:rPr lang="ar-SA" dirty="0">
                <a:cs typeface="Fanan" pitchFamily="2" charset="-78"/>
              </a:rPr>
              <a:t>بـــأي وســـيلة </a:t>
            </a:r>
            <a:r>
              <a:rPr lang="ar-SA" dirty="0" smtClean="0">
                <a:cs typeface="Fanan" pitchFamily="2" charset="-78"/>
              </a:rPr>
              <a:t>ممكنة.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4749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324131"/>
            <a:ext cx="10515600" cy="705392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النفسيين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16619" y="2029523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لا </a:t>
            </a:r>
            <a:r>
              <a:rPr lang="ar-SA" dirty="0">
                <a:cs typeface="Fanan" pitchFamily="2" charset="-78"/>
              </a:rPr>
              <a:t>يســـتخدم التقييـــد الجســـدي أو العـــزل غيـــر </a:t>
            </a:r>
            <a:r>
              <a:rPr lang="ar-SA" dirty="0" smtClean="0">
                <a:cs typeface="Fanan" pitchFamily="2" charset="-78"/>
              </a:rPr>
              <a:t>الاختياري </a:t>
            </a:r>
            <a:r>
              <a:rPr lang="ar-SA" dirty="0" smtClean="0">
                <a:cs typeface="Fanan" pitchFamily="2" charset="-78"/>
              </a:rPr>
              <a:t>للمستفيد </a:t>
            </a:r>
            <a:r>
              <a:rPr lang="ar-SA" dirty="0" smtClean="0">
                <a:cs typeface="Fanan" pitchFamily="2" charset="-78"/>
              </a:rPr>
              <a:t>إلا </a:t>
            </a:r>
            <a:r>
              <a:rPr lang="ar-SA" dirty="0">
                <a:cs typeface="Fanan" pitchFamily="2" charset="-78"/>
              </a:rPr>
              <a:t>حســـب </a:t>
            </a:r>
            <a:r>
              <a:rPr lang="ar-SA" dirty="0" smtClean="0">
                <a:cs typeface="Fanan" pitchFamily="2" charset="-78"/>
              </a:rPr>
              <a:t>الإجراءات </a:t>
            </a:r>
            <a:r>
              <a:rPr lang="ar-SA" dirty="0">
                <a:cs typeface="Fanan" pitchFamily="2" charset="-78"/>
              </a:rPr>
              <a:t>المعتمدة رســـميا لمصحة </a:t>
            </a:r>
            <a:r>
              <a:rPr lang="ar-SA" dirty="0" smtClean="0">
                <a:cs typeface="Fanan" pitchFamily="2" charset="-78"/>
              </a:rPr>
              <a:t>الأمراض </a:t>
            </a:r>
            <a:r>
              <a:rPr lang="ar-SA" dirty="0">
                <a:cs typeface="Fanan" pitchFamily="2" charset="-78"/>
              </a:rPr>
              <a:t>العقليـــة، وفقط عندما يكـــون ذلـــك هـــو الوســـيلة الوحيـــدة المتاحـــة للحيلولة دون وقوع ضرر فوري أو وشيك للمريض أو الآخرين.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>
                <a:cs typeface="Fanan" pitchFamily="2" charset="-78"/>
              </a:rPr>
              <a:t>ا</a:t>
            </a:r>
            <a:r>
              <a:rPr lang="ar-SA" dirty="0" smtClean="0">
                <a:cs typeface="Fanan" pitchFamily="2" charset="-78"/>
              </a:rPr>
              <a:t>حترام </a:t>
            </a:r>
            <a:r>
              <a:rPr lang="ar-SA" dirty="0">
                <a:cs typeface="Fanan" pitchFamily="2" charset="-78"/>
              </a:rPr>
              <a:t>دينه ومعتقده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تكـــون البيئة </a:t>
            </a:r>
            <a:r>
              <a:rPr lang="ar-SA" dirty="0" smtClean="0">
                <a:cs typeface="Fanan" pitchFamily="2" charset="-78"/>
              </a:rPr>
              <a:t>والأحوال </a:t>
            </a:r>
            <a:r>
              <a:rPr lang="ar-SA" dirty="0">
                <a:cs typeface="Fanan" pitchFamily="2" charset="-78"/>
              </a:rPr>
              <a:t>المعيشـــية فـــي مصحات </a:t>
            </a:r>
            <a:r>
              <a:rPr lang="ar-SA" dirty="0" smtClean="0">
                <a:cs typeface="Fanan" pitchFamily="2" charset="-78"/>
              </a:rPr>
              <a:t>الأمراض </a:t>
            </a:r>
            <a:r>
              <a:rPr lang="ar-SA" dirty="0">
                <a:cs typeface="Fanan" pitchFamily="2" charset="-78"/>
              </a:rPr>
              <a:t>العقلية أقرب مـــا يمكن </a:t>
            </a:r>
            <a:r>
              <a:rPr lang="ar-SA" dirty="0" smtClean="0">
                <a:cs typeface="Fanan" pitchFamily="2" charset="-78"/>
              </a:rPr>
              <a:t>لأحوال </a:t>
            </a:r>
            <a:r>
              <a:rPr lang="ar-SA" dirty="0">
                <a:cs typeface="Fanan" pitchFamily="2" charset="-78"/>
              </a:rPr>
              <a:t>الحياة الطبيعيـــة التـــي </a:t>
            </a:r>
            <a:r>
              <a:rPr lang="ar-SA" dirty="0" err="1" smtClean="0">
                <a:cs typeface="Fanan" pitchFamily="2" charset="-78"/>
              </a:rPr>
              <a:t>يحياها</a:t>
            </a:r>
            <a:r>
              <a:rPr lang="ar-SA" dirty="0" smtClean="0">
                <a:cs typeface="Fanan" pitchFamily="2" charset="-78"/>
              </a:rPr>
              <a:t> الأشخاص </a:t>
            </a:r>
            <a:r>
              <a:rPr lang="ar-SA" dirty="0">
                <a:cs typeface="Fanan" pitchFamily="2" charset="-78"/>
              </a:rPr>
              <a:t>ذوو الســـن المماثلة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يكون لـــكل </a:t>
            </a:r>
            <a:r>
              <a:rPr lang="ar-SA" dirty="0" smtClean="0">
                <a:cs typeface="Fanan" pitchFamily="2" charset="-78"/>
              </a:rPr>
              <a:t>مستفيد </a:t>
            </a:r>
            <a:r>
              <a:rPr lang="ar-SA" dirty="0">
                <a:cs typeface="Fanan" pitchFamily="2" charset="-78"/>
              </a:rPr>
              <a:t>ادخـــل في مصحـــة </a:t>
            </a:r>
            <a:r>
              <a:rPr lang="ar-SA" dirty="0" smtClean="0">
                <a:cs typeface="Fanan" pitchFamily="2" charset="-78"/>
              </a:rPr>
              <a:t>الأمراض </a:t>
            </a:r>
            <a:r>
              <a:rPr lang="ar-SA" dirty="0">
                <a:cs typeface="Fanan" pitchFamily="2" charset="-78"/>
              </a:rPr>
              <a:t>العقلية على غيـــر إرادته الحق فـــي مغادرتها في أي وقـــت، ما لم تنطبق عليـــه المعايير المتعلقة باحتجاز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على غيـــر إرادتهم.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081251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61586" y="1357584"/>
            <a:ext cx="10515600" cy="71654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المرافقين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17262" y="2074127"/>
            <a:ext cx="10515600" cy="4351338"/>
          </a:xfrm>
        </p:spPr>
        <p:txBody>
          <a:bodyPr/>
          <a:lstStyle/>
          <a:p>
            <a:r>
              <a:rPr lang="ar-SA" dirty="0" smtClean="0">
                <a:cs typeface="Fanan" pitchFamily="2" charset="-78"/>
              </a:rPr>
              <a:t>وجود </a:t>
            </a:r>
            <a:r>
              <a:rPr lang="ar-SA" dirty="0">
                <a:cs typeface="Fanan" pitchFamily="2" charset="-78"/>
              </a:rPr>
              <a:t>سياسات واضحة بالمنشـــأة الصحية خاصة بالمرافقة مع المريض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المعاملة المبنية على </a:t>
            </a:r>
            <a:r>
              <a:rPr lang="ar-SA" dirty="0" smtClean="0">
                <a:cs typeface="Fanan" pitchFamily="2" charset="-78"/>
              </a:rPr>
              <a:t>الاحترام.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توفير التغذية المناسبة لهم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توفير مرتبه أو كرســـي مرافق وتستخدم حسب </a:t>
            </a:r>
            <a:r>
              <a:rPr lang="ar-SA" dirty="0" smtClean="0">
                <a:cs typeface="Fanan" pitchFamily="2" charset="-78"/>
              </a:rPr>
              <a:t>الأنظمة </a:t>
            </a:r>
            <a:r>
              <a:rPr lang="ar-SA" dirty="0">
                <a:cs typeface="Fanan" pitchFamily="2" charset="-78"/>
              </a:rPr>
              <a:t>المتبعة في المنشأة الصحية.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الحصول </a:t>
            </a:r>
            <a:r>
              <a:rPr lang="ar-SA" dirty="0">
                <a:cs typeface="Fanan" pitchFamily="2" charset="-78"/>
              </a:rPr>
              <a:t>على بطاقة مرافقة.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إتبـــاع احتياطات الســـلامة </a:t>
            </a:r>
            <a:r>
              <a:rPr lang="ar-SA" dirty="0">
                <a:cs typeface="Fanan" pitchFamily="2" charset="-78"/>
              </a:rPr>
              <a:t>والنظافـــة والتعقيم لحمايتهـــم مـــن التقاط العـــدوى أو </a:t>
            </a:r>
            <a:r>
              <a:rPr lang="ar-SA" dirty="0" smtClean="0">
                <a:cs typeface="Fanan" pitchFamily="2" charset="-78"/>
              </a:rPr>
              <a:t>الاصابـــة بالأذى. 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33922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4678" y="1365560"/>
            <a:ext cx="10515600" cy="67511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الـــــــــزوار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4678" y="2126709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تحافظ </a:t>
            </a:r>
            <a:r>
              <a:rPr lang="ar-SA" dirty="0">
                <a:cs typeface="Fanan" pitchFamily="2" charset="-78"/>
              </a:rPr>
              <a:t>المنشأة والعاملين فيها على أمن وسالمة الزوار.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يعامل الزائر باحتـــرام من قبل جميع موظفي المنشأة.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تكون مواعيد الزيارة مناسبة.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تحديد </a:t>
            </a:r>
            <a:r>
              <a:rPr lang="ar-SA" dirty="0">
                <a:cs typeface="Fanan" pitchFamily="2" charset="-78"/>
              </a:rPr>
              <a:t>ساعات الزيارة بشكل تفصيلي.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وجود </a:t>
            </a:r>
            <a:r>
              <a:rPr lang="ar-SA" dirty="0">
                <a:cs typeface="Fanan" pitchFamily="2" charset="-78"/>
              </a:rPr>
              <a:t>سياسات واضحة بالمنشأة الصحية للتعامل مع الزوار في </a:t>
            </a:r>
            <a:r>
              <a:rPr lang="ar-SA" dirty="0" smtClean="0">
                <a:cs typeface="Fanan" pitchFamily="2" charset="-78"/>
              </a:rPr>
              <a:t>الحالات الاستثنائية.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توضيـــح الحد </a:t>
            </a:r>
            <a:r>
              <a:rPr lang="ar-SA" dirty="0" smtClean="0">
                <a:cs typeface="Fanan" pitchFamily="2" charset="-78"/>
              </a:rPr>
              <a:t>الأدنى </a:t>
            </a:r>
            <a:r>
              <a:rPr lang="ar-SA" dirty="0">
                <a:cs typeface="Fanan" pitchFamily="2" charset="-78"/>
              </a:rPr>
              <a:t>للعمر المســـموح له بالزيارة حسب أنظمة وزارة الصحة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قد تكـــون هناك اســـتثناءات بناء علـــى </a:t>
            </a:r>
            <a:r>
              <a:rPr lang="ar-SA" dirty="0" smtClean="0">
                <a:cs typeface="Fanan" pitchFamily="2" charset="-78"/>
              </a:rPr>
              <a:t>احتياجات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فـــي تحديد عـــدد الـــزوار وطـــول الزيارة </a:t>
            </a:r>
            <a:r>
              <a:rPr lang="ar-SA" dirty="0" smtClean="0">
                <a:cs typeface="Fanan" pitchFamily="2" charset="-78"/>
              </a:rPr>
              <a:t>(بترخيص </a:t>
            </a:r>
            <a:r>
              <a:rPr lang="ar-SA" dirty="0">
                <a:cs typeface="Fanan" pitchFamily="2" charset="-78"/>
              </a:rPr>
              <a:t>من المســـؤول عـــن </a:t>
            </a:r>
            <a:r>
              <a:rPr lang="ar-SA" dirty="0" smtClean="0">
                <a:cs typeface="Fanan" pitchFamily="2" charset="-78"/>
              </a:rPr>
              <a:t>ذلك).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يحـــق </a:t>
            </a:r>
            <a:r>
              <a:rPr lang="ar-SA" dirty="0">
                <a:cs typeface="Fanan" pitchFamily="2" charset="-78"/>
              </a:rPr>
              <a:t>للزائر التقدم بشـــكوى </a:t>
            </a:r>
            <a:r>
              <a:rPr lang="ar-SA" dirty="0" smtClean="0">
                <a:cs typeface="Fanan" pitchFamily="2" charset="-78"/>
              </a:rPr>
              <a:t>لأي </a:t>
            </a:r>
            <a:r>
              <a:rPr lang="ar-SA" dirty="0">
                <a:cs typeface="Fanan" pitchFamily="2" charset="-78"/>
              </a:rPr>
              <a:t>ســـبب يراه قد اعترضه أثنـــاء </a:t>
            </a:r>
            <a:r>
              <a:rPr lang="ar-SA" dirty="0" smtClean="0">
                <a:cs typeface="Fanan" pitchFamily="2" charset="-78"/>
              </a:rPr>
              <a:t>الزيارة.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7053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28132" y="1402188"/>
            <a:ext cx="10515600" cy="71654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مسئوليات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وذويهم المرافقين لهم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28132" y="2297150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الاطلاع </a:t>
            </a:r>
            <a:r>
              <a:rPr lang="ar-SA" dirty="0">
                <a:cs typeface="Fanan" pitchFamily="2" charset="-78"/>
              </a:rPr>
              <a:t>علـــى مســـؤولياتهم </a:t>
            </a:r>
            <a:r>
              <a:rPr lang="ar-SA" dirty="0" smtClean="0">
                <a:cs typeface="Fanan" pitchFamily="2" charset="-78"/>
              </a:rPr>
              <a:t>والالتزام بالإجراءات </a:t>
            </a:r>
            <a:r>
              <a:rPr lang="ar-SA" dirty="0">
                <a:cs typeface="Fanan" pitchFamily="2" charset="-78"/>
              </a:rPr>
              <a:t>والسياسات المتبعة في المنشأة الصحية والتي تم تصميمهـــا وفق </a:t>
            </a:r>
            <a:r>
              <a:rPr lang="ar-SA" dirty="0" smtClean="0">
                <a:cs typeface="Fanan" pitchFamily="2" charset="-78"/>
              </a:rPr>
              <a:t>الأنظمة </a:t>
            </a:r>
            <a:r>
              <a:rPr lang="ar-SA" dirty="0">
                <a:cs typeface="Fanan" pitchFamily="2" charset="-78"/>
              </a:rPr>
              <a:t>والقوانيـــن </a:t>
            </a:r>
            <a:r>
              <a:rPr lang="ar-SA" dirty="0" smtClean="0">
                <a:cs typeface="Fanan" pitchFamily="2" charset="-78"/>
              </a:rPr>
              <a:t>والإجراءات </a:t>
            </a:r>
            <a:r>
              <a:rPr lang="ar-SA" dirty="0">
                <a:cs typeface="Fanan" pitchFamily="2" charset="-78"/>
              </a:rPr>
              <a:t>الطبيـــة والشـــرعية لتحقيـــق مصلحـــة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 smtClean="0">
                <a:cs typeface="Fanan" pitchFamily="2" charset="-78"/>
              </a:rPr>
              <a:t>الآخرين </a:t>
            </a:r>
            <a:r>
              <a:rPr lang="ar-SA" dirty="0">
                <a:cs typeface="Fanan" pitchFamily="2" charset="-78"/>
              </a:rPr>
              <a:t>والمرافقيـــن والمجتمـــع وتوعية زوارهم على مســـؤولياتهم والحرص علـــى تطبيقها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المحافظـــة علـــى ممتلـــكات المنشـــاة الصحية وممتلـــكات </a:t>
            </a:r>
            <a:r>
              <a:rPr lang="ar-SA" dirty="0" smtClean="0">
                <a:cs typeface="Fanan" pitchFamily="2" charset="-78"/>
              </a:rPr>
              <a:t>الآخرين.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الاستخدام الآمن </a:t>
            </a:r>
            <a:r>
              <a:rPr lang="ar-SA" dirty="0">
                <a:cs typeface="Fanan" pitchFamily="2" charset="-78"/>
              </a:rPr>
              <a:t>والصحيح للمرافـــق والتجهيزات الموجودة بالمنشـــاة الصحية.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إتباع </a:t>
            </a:r>
            <a:r>
              <a:rPr lang="ar-SA" dirty="0">
                <a:cs typeface="Fanan" pitchFamily="2" charset="-78"/>
              </a:rPr>
              <a:t>اللوائح </a:t>
            </a:r>
            <a:r>
              <a:rPr lang="ar-SA" dirty="0" smtClean="0">
                <a:cs typeface="Fanan" pitchFamily="2" charset="-78"/>
              </a:rPr>
              <a:t>والإرشادات.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43742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1520425" y="2160263"/>
            <a:ext cx="9777047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ar-SA" sz="2800" dirty="0" smtClean="0">
                <a:cs typeface="Fanan" pitchFamily="2" charset="-78"/>
              </a:rPr>
              <a:t>يشــهد </a:t>
            </a:r>
            <a:r>
              <a:rPr lang="ar-SA" sz="2800" dirty="0">
                <a:cs typeface="Fanan" pitchFamily="2" charset="-78"/>
              </a:rPr>
              <a:t>مجــال تقديــم الخدمــات الصحيــة </a:t>
            </a:r>
            <a:r>
              <a:rPr lang="ar-SA" sz="2800" dirty="0" smtClean="0">
                <a:cs typeface="Fanan" pitchFamily="2" charset="-78"/>
              </a:rPr>
              <a:t>للمستفيدين </a:t>
            </a:r>
            <a:r>
              <a:rPr lang="ar-SA" sz="2800" dirty="0">
                <a:cs typeface="Fanan" pitchFamily="2" charset="-78"/>
              </a:rPr>
              <a:t>فــي المملكة العربية الســعودية تطورًا مستمر يرتكز على تعاليم الشريعة </a:t>
            </a:r>
            <a:r>
              <a:rPr lang="ar-SA" sz="2800" dirty="0" smtClean="0">
                <a:cs typeface="Fanan" pitchFamily="2" charset="-78"/>
              </a:rPr>
              <a:t>الإسلامية والآداب الاجتماعية </a:t>
            </a:r>
            <a:r>
              <a:rPr lang="ar-SA" sz="2800" dirty="0">
                <a:cs typeface="Fanan" pitchFamily="2" charset="-78"/>
              </a:rPr>
              <a:t>التي تحدد طرق التعامــل </a:t>
            </a:r>
            <a:r>
              <a:rPr lang="ar-SA" sz="2800" dirty="0" smtClean="0">
                <a:cs typeface="Fanan" pitchFamily="2" charset="-78"/>
              </a:rPr>
              <a:t>الإنساني والأخلاقي </a:t>
            </a:r>
            <a:r>
              <a:rPr lang="ar-SA" sz="2800" dirty="0">
                <a:cs typeface="Fanan" pitchFamily="2" charset="-78"/>
              </a:rPr>
              <a:t>مــع طالبــي الخدمــة وهــو </a:t>
            </a:r>
            <a:r>
              <a:rPr lang="ar-SA" sz="2800" dirty="0" smtClean="0">
                <a:cs typeface="Fanan" pitchFamily="2" charset="-78"/>
              </a:rPr>
              <a:t>المرتكز </a:t>
            </a:r>
            <a:r>
              <a:rPr lang="ar-SA" sz="2800" dirty="0">
                <a:cs typeface="Fanan" pitchFamily="2" charset="-78"/>
              </a:rPr>
              <a:t>الــذي نعمــل جاهديــن لنكــون القــدوة فيه. </a:t>
            </a:r>
            <a:endParaRPr lang="ar-SA" sz="2800" dirty="0" smtClean="0">
              <a:cs typeface="Fanan" pitchFamily="2" charset="-78"/>
            </a:endParaRPr>
          </a:p>
          <a:p>
            <a:pPr algn="just"/>
            <a:r>
              <a:rPr lang="ar-SA" sz="2800" dirty="0">
                <a:cs typeface="Fanan" pitchFamily="2" charset="-78"/>
              </a:rPr>
              <a:t>وايمانــًا منــا لحــق </a:t>
            </a:r>
            <a:r>
              <a:rPr lang="ar-SA" sz="2800" dirty="0" smtClean="0">
                <a:cs typeface="Fanan" pitchFamily="2" charset="-78"/>
              </a:rPr>
              <a:t>المستفيد </a:t>
            </a:r>
            <a:r>
              <a:rPr lang="ar-SA" sz="2800" dirty="0">
                <a:cs typeface="Fanan" pitchFamily="2" charset="-78"/>
              </a:rPr>
              <a:t>وتمكينــه واشــراكه في القرارات التي تدعم وتحســن من الخدمــات المقدمة فقد التزمنــا بمركــز تجربة المستفيد فــي دعــم حــق المستفيد وإيضاح الحقوق التي يجــب ان يحصل </a:t>
            </a:r>
            <a:r>
              <a:rPr lang="ar-SA" sz="2800" dirty="0" smtClean="0">
                <a:cs typeface="Fanan" pitchFamily="2" charset="-78"/>
              </a:rPr>
              <a:t>عليها </a:t>
            </a:r>
            <a:r>
              <a:rPr lang="ar-SA" sz="2800" dirty="0">
                <a:cs typeface="Fanan" pitchFamily="2" charset="-78"/>
              </a:rPr>
              <a:t>بالإضافة إلــى المســؤوليات التــي تقع على عاتقه تجاه المنشأة بأسلوب مبسط يضمن وصول الرســالة بيسر وسهولة لكافة شرائح المجتمــع لتحقيق الأهداف المطلوبة.</a:t>
            </a:r>
            <a:endParaRPr lang="en-US" sz="2800" dirty="0">
              <a:cs typeface="Fanan" pitchFamily="2" charset="-78"/>
            </a:endParaRPr>
          </a:p>
          <a:p>
            <a:pPr algn="just"/>
            <a:endParaRPr lang="en-US" sz="2800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3410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16620" y="1402190"/>
            <a:ext cx="10515600" cy="671938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مسئوليات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وذويهم المرافقين لهم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5830" y="2074128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معاملـــة جميـــع الموظفيـــن والمرضـــى </a:t>
            </a:r>
            <a:r>
              <a:rPr lang="ar-SA" dirty="0" smtClean="0">
                <a:cs typeface="Fanan" pitchFamily="2" charset="-78"/>
              </a:rPr>
              <a:t>الآخرين </a:t>
            </a:r>
            <a:r>
              <a:rPr lang="ar-SA" dirty="0">
                <a:cs typeface="Fanan" pitchFamily="2" charset="-78"/>
              </a:rPr>
              <a:t>والـــزوار بلباقـــة واحترام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الالتزام </a:t>
            </a:r>
            <a:r>
              <a:rPr lang="ar-SA" dirty="0">
                <a:cs typeface="Fanan" pitchFamily="2" charset="-78"/>
              </a:rPr>
              <a:t>بالقواعد العامة واحترام معتقدات </a:t>
            </a:r>
            <a:r>
              <a:rPr lang="ar-SA" dirty="0" smtClean="0">
                <a:cs typeface="Fanan" pitchFamily="2" charset="-78"/>
              </a:rPr>
              <a:t>الآخرين </a:t>
            </a:r>
            <a:r>
              <a:rPr lang="ar-SA" dirty="0">
                <a:cs typeface="Fanan" pitchFamily="2" charset="-78"/>
              </a:rPr>
              <a:t>الدينية والفكرية والمذهبية.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احترام </a:t>
            </a:r>
            <a:r>
              <a:rPr lang="ar-SA" dirty="0">
                <a:cs typeface="Fanan" pitchFamily="2" charset="-78"/>
              </a:rPr>
              <a:t>خصوصيات </a:t>
            </a:r>
            <a:r>
              <a:rPr lang="ar-SA" dirty="0" smtClean="0">
                <a:cs typeface="Fanan" pitchFamily="2" charset="-78"/>
              </a:rPr>
              <a:t>الآخرين. </a:t>
            </a:r>
          </a:p>
          <a:p>
            <a:r>
              <a:rPr lang="ar-SA" dirty="0" smtClean="0">
                <a:cs typeface="Fanan" pitchFamily="2" charset="-78"/>
              </a:rPr>
              <a:t>إتبـــاع </a:t>
            </a:r>
            <a:r>
              <a:rPr lang="ar-SA" dirty="0">
                <a:cs typeface="Fanan" pitchFamily="2" charset="-78"/>
              </a:rPr>
              <a:t>اللوائـــح التنظيميـــة والتعليمات </a:t>
            </a:r>
            <a:r>
              <a:rPr lang="ar-SA" dirty="0" smtClean="0">
                <a:cs typeface="Fanan" pitchFamily="2" charset="-78"/>
              </a:rPr>
              <a:t>الإرشادية </a:t>
            </a:r>
            <a:r>
              <a:rPr lang="ar-SA" dirty="0">
                <a:cs typeface="Fanan" pitchFamily="2" charset="-78"/>
              </a:rPr>
              <a:t>الخاصـــة بالمنشـــأة الصحية.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إتبـــاع </a:t>
            </a:r>
            <a:r>
              <a:rPr lang="ar-SA" dirty="0">
                <a:cs typeface="Fanan" pitchFamily="2" charset="-78"/>
              </a:rPr>
              <a:t>أنظمـــة وتعليمـــات </a:t>
            </a:r>
            <a:r>
              <a:rPr lang="ar-SA" dirty="0" smtClean="0">
                <a:cs typeface="Fanan" pitchFamily="2" charset="-78"/>
              </a:rPr>
              <a:t>الأمن والســـلامة </a:t>
            </a:r>
            <a:r>
              <a:rPr lang="ar-SA" dirty="0">
                <a:cs typeface="Fanan" pitchFamily="2" charset="-78"/>
              </a:rPr>
              <a:t>في المنشـــاة </a:t>
            </a:r>
            <a:r>
              <a:rPr lang="ar-SA" dirty="0" smtClean="0">
                <a:cs typeface="Fanan" pitchFamily="2" charset="-78"/>
              </a:rPr>
              <a:t>الصحيـــة.</a:t>
            </a:r>
          </a:p>
          <a:p>
            <a:r>
              <a:rPr lang="ar-SA" dirty="0" smtClean="0">
                <a:cs typeface="Fanan" pitchFamily="2" charset="-78"/>
              </a:rPr>
              <a:t>التقييد </a:t>
            </a:r>
            <a:r>
              <a:rPr lang="ar-SA" dirty="0">
                <a:cs typeface="Fanan" pitchFamily="2" charset="-78"/>
              </a:rPr>
              <a:t>بالمواعيد </a:t>
            </a:r>
            <a:r>
              <a:rPr lang="ar-SA" dirty="0" smtClean="0">
                <a:cs typeface="Fanan" pitchFamily="2" charset="-78"/>
              </a:rPr>
              <a:t>والاتصال </a:t>
            </a:r>
            <a:r>
              <a:rPr lang="ar-SA" dirty="0">
                <a:cs typeface="Fanan" pitchFamily="2" charset="-78"/>
              </a:rPr>
              <a:t>على قســـم المواعيد في حال عدم القـــدرة على الحضور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الالتزام </a:t>
            </a:r>
            <a:r>
              <a:rPr lang="ar-SA" dirty="0">
                <a:cs typeface="Fanan" pitchFamily="2" charset="-78"/>
              </a:rPr>
              <a:t>بتنفيذ قرار النقل إلى مكان آخر أو الخروج حسب ما يقرره الطبيب المعالج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الالتزام </a:t>
            </a:r>
            <a:r>
              <a:rPr lang="ar-SA" dirty="0">
                <a:cs typeface="Fanan" pitchFamily="2" charset="-78"/>
              </a:rPr>
              <a:t>بعدم التدخين في جميع مرافق المنشأة الصحية.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307768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376712"/>
            <a:ext cx="10515600" cy="671938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مسؤوليات الـــــزوار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2015" y="2137860"/>
            <a:ext cx="10515600" cy="4541720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الا </a:t>
            </a:r>
            <a:r>
              <a:rPr lang="ar-SA" dirty="0">
                <a:cs typeface="Fanan" pitchFamily="2" charset="-78"/>
              </a:rPr>
              <a:t>تؤثر الزيارة سلبا على الرعاية المقدمة </a:t>
            </a:r>
            <a:r>
              <a:rPr lang="ar-SA" dirty="0" smtClean="0">
                <a:cs typeface="Fanan" pitchFamily="2" charset="-78"/>
              </a:rPr>
              <a:t>للمستفيد </a:t>
            </a:r>
            <a:r>
              <a:rPr lang="ar-SA" dirty="0">
                <a:cs typeface="Fanan" pitchFamily="2" charset="-78"/>
              </a:rPr>
              <a:t>أو </a:t>
            </a:r>
            <a:r>
              <a:rPr lang="ar-SA" dirty="0" smtClean="0">
                <a:cs typeface="Fanan" pitchFamily="2" charset="-78"/>
              </a:rPr>
              <a:t>للمستفيدين </a:t>
            </a:r>
            <a:r>
              <a:rPr lang="ar-SA" dirty="0" smtClean="0">
                <a:cs typeface="Fanan" pitchFamily="2" charset="-78"/>
              </a:rPr>
              <a:t>الآخرين، </a:t>
            </a:r>
            <a:r>
              <a:rPr lang="ar-SA" dirty="0">
                <a:cs typeface="Fanan" pitchFamily="2" charset="-78"/>
              </a:rPr>
              <a:t>أو تنتهك خصوصيتهم، أو أمنهم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التوقف عـــن الزيارة في حال إصابـــة الزائر بأمراض معدية للتخفيف من العدوى وانتشـــارها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الالتزام </a:t>
            </a:r>
            <a:r>
              <a:rPr lang="ar-SA" dirty="0">
                <a:cs typeface="Fanan" pitchFamily="2" charset="-78"/>
              </a:rPr>
              <a:t>بفترات الزيارة المعلنة وعدم إحضار </a:t>
            </a:r>
            <a:r>
              <a:rPr lang="ar-SA" dirty="0" smtClean="0">
                <a:cs typeface="Fanan" pitchFamily="2" charset="-78"/>
              </a:rPr>
              <a:t>الأشياء </a:t>
            </a:r>
            <a:r>
              <a:rPr lang="ar-SA" dirty="0">
                <a:cs typeface="Fanan" pitchFamily="2" charset="-78"/>
              </a:rPr>
              <a:t>الغير مســـموح بها في المنشـــأة </a:t>
            </a:r>
            <a:r>
              <a:rPr lang="ar-SA" dirty="0" smtClean="0">
                <a:cs typeface="Fanan" pitchFamily="2" charset="-78"/>
              </a:rPr>
              <a:t>الصحية.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الالتزام </a:t>
            </a:r>
            <a:r>
              <a:rPr lang="ar-SA" dirty="0">
                <a:cs typeface="Fanan" pitchFamily="2" charset="-78"/>
              </a:rPr>
              <a:t>بحقوق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بالنســـبة للزوار من حيث حقه في منع أو الســـماح لزوار وأشخاص معينين أو عدد الزوار في وقت واحـــد أو أوقات الزيارة.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الالتزام </a:t>
            </a:r>
            <a:r>
              <a:rPr lang="ar-SA" dirty="0">
                <a:cs typeface="Fanan" pitchFamily="2" charset="-78"/>
              </a:rPr>
              <a:t>بسياســـة الزيارة </a:t>
            </a:r>
            <a:r>
              <a:rPr lang="ar-SA" dirty="0" smtClean="0">
                <a:cs typeface="Fanan" pitchFamily="2" charset="-78"/>
              </a:rPr>
              <a:t>لأقسام </a:t>
            </a:r>
            <a:r>
              <a:rPr lang="ar-SA" dirty="0">
                <a:cs typeface="Fanan" pitchFamily="2" charset="-78"/>
              </a:rPr>
              <a:t>وحـــدة العناية المركـــزة نظـــرًا للخصوصيـــة </a:t>
            </a:r>
            <a:r>
              <a:rPr lang="ar-SA" dirty="0" smtClean="0">
                <a:cs typeface="Fanan" pitchFamily="2" charset="-78"/>
              </a:rPr>
              <a:t>اللازمة لهؤلاء </a:t>
            </a:r>
            <a:r>
              <a:rPr lang="ar-SA" dirty="0" smtClean="0">
                <a:cs typeface="Fanan" pitchFamily="2" charset="-78"/>
              </a:rPr>
              <a:t>المستفيدين.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4368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19114" y="1246072"/>
            <a:ext cx="10515600" cy="683090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مسؤوليات الـــــزوار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5468" y="1929162"/>
            <a:ext cx="10515600" cy="5018049"/>
          </a:xfrm>
        </p:spPr>
        <p:txBody>
          <a:bodyPr/>
          <a:lstStyle/>
          <a:p>
            <a:r>
              <a:rPr lang="ar-SA" dirty="0" smtClean="0">
                <a:cs typeface="Fanan" pitchFamily="2" charset="-78"/>
              </a:rPr>
              <a:t>الالتزام </a:t>
            </a:r>
            <a:r>
              <a:rPr lang="ar-SA" dirty="0">
                <a:cs typeface="Fanan" pitchFamily="2" charset="-78"/>
              </a:rPr>
              <a:t>بسياســـة الزيـــارة </a:t>
            </a:r>
            <a:r>
              <a:rPr lang="ar-SA" dirty="0" smtClean="0">
                <a:cs typeface="Fanan" pitchFamily="2" charset="-78"/>
              </a:rPr>
              <a:t>لأقسام </a:t>
            </a:r>
            <a:r>
              <a:rPr lang="ar-SA" dirty="0">
                <a:cs typeface="Fanan" pitchFamily="2" charset="-78"/>
              </a:rPr>
              <a:t>العـــزل نظرًا للرعايـــة الوقائيـــة </a:t>
            </a:r>
            <a:r>
              <a:rPr lang="ar-SA" dirty="0" smtClean="0">
                <a:cs typeface="Fanan" pitchFamily="2" charset="-78"/>
              </a:rPr>
              <a:t>اللازمة لهؤلاء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وتتم الزيارة برفقـــة الممرضة المســـؤولة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المحافظة </a:t>
            </a:r>
            <a:r>
              <a:rPr lang="ar-SA" dirty="0" smtClean="0">
                <a:cs typeface="Fanan" pitchFamily="2" charset="-78"/>
              </a:rPr>
              <a:t>خلال </a:t>
            </a:r>
            <a:r>
              <a:rPr lang="ar-SA" dirty="0">
                <a:cs typeface="Fanan" pitchFamily="2" charset="-78"/>
              </a:rPr>
              <a:t>وقت الزيـــارة على نظافة المكان وعلى الممتلـــكات وعدم إزعاج </a:t>
            </a:r>
            <a:r>
              <a:rPr lang="ar-SA" dirty="0" smtClean="0">
                <a:cs typeface="Fanan" pitchFamily="2" charset="-78"/>
              </a:rPr>
              <a:t>الآخرين. </a:t>
            </a:r>
          </a:p>
          <a:p>
            <a:r>
              <a:rPr lang="ar-SA" dirty="0" smtClean="0">
                <a:cs typeface="Fanan" pitchFamily="2" charset="-78"/>
              </a:rPr>
              <a:t>إتبـــاع </a:t>
            </a:r>
            <a:r>
              <a:rPr lang="ar-SA" dirty="0">
                <a:cs typeface="Fanan" pitchFamily="2" charset="-78"/>
              </a:rPr>
              <a:t>اللوائـــح التنظيميـــة والتعليمات </a:t>
            </a:r>
            <a:r>
              <a:rPr lang="ar-SA" dirty="0" smtClean="0">
                <a:cs typeface="Fanan" pitchFamily="2" charset="-78"/>
              </a:rPr>
              <a:t>الإرشادية </a:t>
            </a:r>
            <a:r>
              <a:rPr lang="ar-SA" dirty="0">
                <a:cs typeface="Fanan" pitchFamily="2" charset="-78"/>
              </a:rPr>
              <a:t>ً </a:t>
            </a:r>
            <a:r>
              <a:rPr lang="ar-SA" dirty="0" smtClean="0">
                <a:cs typeface="Fanan" pitchFamily="2" charset="-78"/>
              </a:rPr>
              <a:t>الخاصة </a:t>
            </a:r>
            <a:r>
              <a:rPr lang="ar-SA" dirty="0">
                <a:cs typeface="Fanan" pitchFamily="2" charset="-78"/>
              </a:rPr>
              <a:t>بالمنشـــأة الصحية. </a:t>
            </a:r>
            <a:r>
              <a:rPr lang="ar-SA" dirty="0" smtClean="0">
                <a:cs typeface="Fanan" pitchFamily="2" charset="-78"/>
              </a:rPr>
              <a:t>(مثال حالات الطوارئ والاستنفار)</a:t>
            </a:r>
          </a:p>
          <a:p>
            <a:r>
              <a:rPr lang="ar-SA" dirty="0" smtClean="0">
                <a:cs typeface="Fanan" pitchFamily="2" charset="-78"/>
              </a:rPr>
              <a:t> الالتزام </a:t>
            </a:r>
            <a:r>
              <a:rPr lang="ar-SA" dirty="0">
                <a:cs typeface="Fanan" pitchFamily="2" charset="-78"/>
              </a:rPr>
              <a:t>بقوانيـــن حظـــر التدخيـــن - المشـــروبات الكحوليـــة - اضطـــراب الســـلوك - المخـــدرات.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372197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61585" y="1413341"/>
            <a:ext cx="10515600" cy="738846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مسؤوليات الـــــزوار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61585" y="2308304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يحظر حيازة </a:t>
            </a:r>
            <a:r>
              <a:rPr lang="ar-SA" dirty="0" smtClean="0">
                <a:cs typeface="Fanan" pitchFamily="2" charset="-78"/>
              </a:rPr>
              <a:t>الأسلحة </a:t>
            </a:r>
            <a:r>
              <a:rPr lang="ar-SA" dirty="0">
                <a:cs typeface="Fanan" pitchFamily="2" charset="-78"/>
              </a:rPr>
              <a:t>في المستشفى باستثناء الموظفين المكلفين بإنفاذ القانون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لا </a:t>
            </a:r>
            <a:r>
              <a:rPr lang="ar-SA" dirty="0">
                <a:cs typeface="Fanan" pitchFamily="2" charset="-78"/>
              </a:rPr>
              <a:t>يسمح للزوار زيارة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في قسم </a:t>
            </a:r>
            <a:r>
              <a:rPr lang="ar-SA" dirty="0" smtClean="0">
                <a:cs typeface="Fanan" pitchFamily="2" charset="-78"/>
              </a:rPr>
              <a:t>الإنعاش، </a:t>
            </a:r>
            <a:r>
              <a:rPr lang="ar-SA" dirty="0">
                <a:cs typeface="Fanan" pitchFamily="2" charset="-78"/>
              </a:rPr>
              <a:t>وبعـــد إجـــراء العمليـــات </a:t>
            </a:r>
            <a:r>
              <a:rPr lang="ar-SA" dirty="0" smtClean="0">
                <a:cs typeface="Fanan" pitchFamily="2" charset="-78"/>
              </a:rPr>
              <a:t>الجراحية, ويمكـــن </a:t>
            </a:r>
            <a:r>
              <a:rPr lang="ar-SA" dirty="0">
                <a:cs typeface="Fanan" pitchFamily="2" charset="-78"/>
              </a:rPr>
              <a:t>إجراء اســـتثناءات </a:t>
            </a:r>
            <a:r>
              <a:rPr lang="ar-SA" dirty="0" smtClean="0">
                <a:cs typeface="Fanan" pitchFamily="2" charset="-78"/>
              </a:rPr>
              <a:t>لهذه الفئة </a:t>
            </a:r>
            <a:r>
              <a:rPr lang="ar-SA" dirty="0">
                <a:cs typeface="Fanan" pitchFamily="2" charset="-78"/>
              </a:rPr>
              <a:t>مـــن قبل الممرضة المســـؤولة فـــي </a:t>
            </a:r>
            <a:r>
              <a:rPr lang="ar-SA" dirty="0" smtClean="0">
                <a:cs typeface="Fanan" pitchFamily="2" charset="-78"/>
              </a:rPr>
              <a:t>الحالات </a:t>
            </a:r>
            <a:r>
              <a:rPr lang="ar-SA" dirty="0">
                <a:cs typeface="Fanan" pitchFamily="2" charset="-78"/>
              </a:rPr>
              <a:t>الحرجة. ً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يلتزم </a:t>
            </a:r>
            <a:r>
              <a:rPr lang="ar-SA" dirty="0">
                <a:cs typeface="Fanan" pitchFamily="2" charset="-78"/>
              </a:rPr>
              <a:t>الزوار بالعدد المحدد من الزوار </a:t>
            </a:r>
            <a:r>
              <a:rPr lang="ar-SA" dirty="0" smtClean="0">
                <a:cs typeface="Fanan" pitchFamily="2" charset="-78"/>
              </a:rPr>
              <a:t>مثال (يسمح </a:t>
            </a:r>
            <a:r>
              <a:rPr lang="ar-SA" dirty="0" smtClean="0">
                <a:cs typeface="Fanan" pitchFamily="2" charset="-78"/>
              </a:rPr>
              <a:t>للمستفيدين </a:t>
            </a:r>
            <a:r>
              <a:rPr lang="ar-SA" dirty="0">
                <a:cs typeface="Fanan" pitchFamily="2" charset="-78"/>
              </a:rPr>
              <a:t>لتلقي اثنين مـــن الزوار في وقت </a:t>
            </a:r>
            <a:r>
              <a:rPr lang="ar-SA" dirty="0" smtClean="0">
                <a:cs typeface="Fanan" pitchFamily="2" charset="-78"/>
              </a:rPr>
              <a:t>واحد) </a:t>
            </a:r>
            <a:r>
              <a:rPr lang="ar-SA" dirty="0">
                <a:cs typeface="Fanan" pitchFamily="2" charset="-78"/>
              </a:rPr>
              <a:t>حسب سياسة المنشأة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ينبغـــي أن يرافق أي زائـــر تحت ســـن 12 عامًا من قبل شـــخص بالغ</a:t>
            </a:r>
            <a:r>
              <a:rPr lang="ar-SA" dirty="0" smtClean="0">
                <a:cs typeface="Fanan" pitchFamily="2" charset="-78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145091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8561" y="1480248"/>
            <a:ext cx="10515600" cy="560425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مسؤوليات الـــــزوار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6394" y="2172557"/>
            <a:ext cx="10515600" cy="4215162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يحق للمنشـــأة الصحيـــة تقييد حق الزيـــارة </a:t>
            </a:r>
            <a:r>
              <a:rPr lang="ar-SA" dirty="0" smtClean="0">
                <a:cs typeface="Fanan" pitchFamily="2" charset="-78"/>
              </a:rPr>
              <a:t>(حتى </a:t>
            </a:r>
            <a:r>
              <a:rPr lang="ar-SA" dirty="0">
                <a:cs typeface="Fanan" pitchFamily="2" charset="-78"/>
              </a:rPr>
              <a:t>في أوقات الزيارة </a:t>
            </a:r>
            <a:r>
              <a:rPr lang="ar-SA" dirty="0" smtClean="0">
                <a:cs typeface="Fanan" pitchFamily="2" charset="-78"/>
              </a:rPr>
              <a:t>المســـموحة) </a:t>
            </a:r>
            <a:r>
              <a:rPr lang="ar-SA" dirty="0">
                <a:cs typeface="Fanan" pitchFamily="2" charset="-78"/>
              </a:rPr>
              <a:t>في </a:t>
            </a:r>
            <a:r>
              <a:rPr lang="ar-SA" dirty="0" smtClean="0">
                <a:cs typeface="Fanan" pitchFamily="2" charset="-78"/>
              </a:rPr>
              <a:t>حالات الأمراض </a:t>
            </a:r>
            <a:r>
              <a:rPr lang="ar-SA" dirty="0">
                <a:cs typeface="Fanan" pitchFamily="2" charset="-78"/>
              </a:rPr>
              <a:t>الســـارية المعدية فـــي المجتمع </a:t>
            </a:r>
            <a:r>
              <a:rPr lang="ar-SA" dirty="0" smtClean="0">
                <a:cs typeface="Fanan" pitchFamily="2" charset="-78"/>
              </a:rPr>
              <a:t>(مثـــل الأنفلونزا </a:t>
            </a:r>
            <a:r>
              <a:rPr lang="ar-SA" dirty="0">
                <a:cs typeface="Fanan" pitchFamily="2" charset="-78"/>
              </a:rPr>
              <a:t>والحصبة والنـــكاف وجدري الماء، ومـــا إلى </a:t>
            </a:r>
            <a:r>
              <a:rPr lang="ar-SA" dirty="0" smtClean="0">
                <a:cs typeface="Fanan" pitchFamily="2" charset="-78"/>
              </a:rPr>
              <a:t>ذلك). </a:t>
            </a:r>
            <a:r>
              <a:rPr lang="ar-SA" dirty="0">
                <a:cs typeface="Fanan" pitchFamily="2" charset="-78"/>
              </a:rPr>
              <a:t>احترام خصوصيات الآخرين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يطلب </a:t>
            </a:r>
            <a:r>
              <a:rPr lang="ar-SA" dirty="0">
                <a:cs typeface="Fanan" pitchFamily="2" charset="-78"/>
              </a:rPr>
              <a:t>من الزوار ارتداء اللباس المناســـب حســـب سياســـة المنشـــأة الصحيـــة </a:t>
            </a:r>
            <a:r>
              <a:rPr lang="ar-SA" dirty="0" smtClean="0">
                <a:cs typeface="Fanan" pitchFamily="2" charset="-78"/>
              </a:rPr>
              <a:t>(أقســـام </a:t>
            </a:r>
            <a:r>
              <a:rPr lang="ar-SA" dirty="0">
                <a:cs typeface="Fanan" pitchFamily="2" charset="-78"/>
              </a:rPr>
              <a:t>معينـــة أو المنشـــأة </a:t>
            </a:r>
            <a:r>
              <a:rPr lang="ar-SA" dirty="0" smtClean="0">
                <a:cs typeface="Fanan" pitchFamily="2" charset="-78"/>
              </a:rPr>
              <a:t>كلها)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لا يســـمح التصوير فـــي أقســـام الرعايـــة الصحية للمرضـــى، بما في ذلـــك التقاط الصور بواســـطة الهواتـــف المحمولة</a:t>
            </a:r>
            <a:r>
              <a:rPr lang="ar-SA" dirty="0" smtClean="0">
                <a:cs typeface="Fanan" pitchFamily="2" charset="-78"/>
              </a:rPr>
              <a:t>.</a:t>
            </a:r>
            <a:r>
              <a:rPr lang="ar-SA" dirty="0">
                <a:cs typeface="Fanan" pitchFamily="2" charset="-78"/>
              </a:rPr>
              <a:t>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معاملـــة </a:t>
            </a:r>
            <a:r>
              <a:rPr lang="ar-SA" dirty="0">
                <a:cs typeface="Fanan" pitchFamily="2" charset="-78"/>
              </a:rPr>
              <a:t>جميـــع الموظفيـــن </a:t>
            </a:r>
            <a:r>
              <a:rPr lang="ar-SA" dirty="0" smtClean="0">
                <a:cs typeface="Fanan" pitchFamily="2" charset="-78"/>
              </a:rPr>
              <a:t>والمستفيدين </a:t>
            </a:r>
            <a:r>
              <a:rPr lang="ar-SA" dirty="0">
                <a:cs typeface="Fanan" pitchFamily="2" charset="-78"/>
              </a:rPr>
              <a:t>الآخرين والـــزوار بلباقـــة واحترام.</a:t>
            </a:r>
          </a:p>
          <a:p>
            <a:pPr algn="just"/>
            <a:r>
              <a:rPr lang="ar-SA" dirty="0">
                <a:cs typeface="Fanan" pitchFamily="2" charset="-78"/>
              </a:rPr>
              <a:t> الالتزام بالقواعد العامة واحترام معتقدات الآخرين الدينية والفكرية والمذهبية. </a:t>
            </a:r>
          </a:p>
          <a:p>
            <a:endParaRPr lang="en-US" dirty="0"/>
          </a:p>
          <a:p>
            <a:endParaRPr lang="ar-SA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31016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8561" y="1309803"/>
            <a:ext cx="10515600" cy="593880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العيادات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38561" y="1903683"/>
            <a:ext cx="10515600" cy="5043527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الحصـــول </a:t>
            </a:r>
            <a:r>
              <a:rPr lang="ar-SA" dirty="0">
                <a:cs typeface="Fanan" pitchFamily="2" charset="-78"/>
              </a:rPr>
              <a:t>على </a:t>
            </a:r>
            <a:r>
              <a:rPr lang="ar-SA" dirty="0" smtClean="0">
                <a:cs typeface="Fanan" pitchFamily="2" charset="-78"/>
              </a:rPr>
              <a:t>العلاج </a:t>
            </a:r>
            <a:r>
              <a:rPr lang="ar-SA" dirty="0">
                <a:cs typeface="Fanan" pitchFamily="2" charset="-78"/>
              </a:rPr>
              <a:t>على اســـاس الطب المبني على البراهين.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السرية </a:t>
            </a:r>
            <a:r>
              <a:rPr lang="ar-SA" dirty="0">
                <a:cs typeface="Fanan" pitchFamily="2" charset="-78"/>
              </a:rPr>
              <a:t>التامة بشأن التشخيص </a:t>
            </a:r>
            <a:r>
              <a:rPr lang="ar-SA" dirty="0" smtClean="0">
                <a:cs typeface="Fanan" pitchFamily="2" charset="-78"/>
              </a:rPr>
              <a:t>والعلاج.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التعامل بلغة يفهمها </a:t>
            </a:r>
            <a:r>
              <a:rPr lang="ar-SA" dirty="0" smtClean="0">
                <a:cs typeface="Fanan" pitchFamily="2" charset="-78"/>
              </a:rPr>
              <a:t>المستفيد.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معرفة اسم الطبيب والفريق المعالج.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اتخاذ </a:t>
            </a:r>
            <a:r>
              <a:rPr lang="ar-SA" dirty="0">
                <a:cs typeface="Fanan" pitchFamily="2" charset="-78"/>
              </a:rPr>
              <a:t>كافة تدابير السالمة.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تطبيق </a:t>
            </a:r>
            <a:r>
              <a:rPr lang="ar-SA" dirty="0">
                <a:cs typeface="Fanan" pitchFamily="2" charset="-78"/>
              </a:rPr>
              <a:t>كافة معايير مكافحة العدوى في العيادة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مناقشة المريض في الخطة </a:t>
            </a:r>
            <a:r>
              <a:rPr lang="ar-SA" dirty="0" smtClean="0">
                <a:cs typeface="Fanan" pitchFamily="2" charset="-78"/>
              </a:rPr>
              <a:t>العلاجية.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سهولة </a:t>
            </a:r>
            <a:r>
              <a:rPr lang="ar-SA" dirty="0">
                <a:cs typeface="Fanan" pitchFamily="2" charset="-78"/>
              </a:rPr>
              <a:t>الحصول على معلومات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الصحية </a:t>
            </a:r>
            <a:r>
              <a:rPr lang="ar-SA" dirty="0" smtClean="0">
                <a:cs typeface="Fanan" pitchFamily="2" charset="-78"/>
              </a:rPr>
              <a:t>(السجلات).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تقدير الفترة الزمنية لمقابلة الطبيب.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289023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298652"/>
            <a:ext cx="10515600" cy="627334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العيادات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1925986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يحق </a:t>
            </a:r>
            <a:r>
              <a:rPr lang="ar-SA" dirty="0" smtClean="0">
                <a:cs typeface="Fanan" pitchFamily="2" charset="-78"/>
              </a:rPr>
              <a:t>للمستفيد </a:t>
            </a:r>
            <a:r>
              <a:rPr lang="ar-SA" dirty="0">
                <a:cs typeface="Fanan" pitchFamily="2" charset="-78"/>
              </a:rPr>
              <a:t>طلب </a:t>
            </a:r>
            <a:r>
              <a:rPr lang="ar-SA" dirty="0" smtClean="0">
                <a:cs typeface="Fanan" pitchFamily="2" charset="-78"/>
              </a:rPr>
              <a:t>الإحالة </a:t>
            </a:r>
            <a:r>
              <a:rPr lang="ar-SA" dirty="0">
                <a:cs typeface="Fanan" pitchFamily="2" charset="-78"/>
              </a:rPr>
              <a:t>لطبيب متخصص إذا كان هناك احتيـــاج لرعاية متخصصة.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الحصول </a:t>
            </a:r>
            <a:r>
              <a:rPr lang="ar-SA" dirty="0">
                <a:cs typeface="Fanan" pitchFamily="2" charset="-78"/>
              </a:rPr>
              <a:t>على معلومـــات إرشـــادية والتحول إلى التخصصات المســـاعدة كالتغذيـــة إن لزم </a:t>
            </a:r>
            <a:r>
              <a:rPr lang="ar-SA" dirty="0" smtClean="0">
                <a:cs typeface="Fanan" pitchFamily="2" charset="-78"/>
              </a:rPr>
              <a:t>الأمر.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معرفة مسؤولياته </a:t>
            </a:r>
            <a:r>
              <a:rPr lang="ar-SA" dirty="0" smtClean="0">
                <a:cs typeface="Fanan" pitchFamily="2" charset="-78"/>
              </a:rPr>
              <a:t>كمستفيد.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له الحـــق في المطالبة بحقوقـــه </a:t>
            </a:r>
            <a:r>
              <a:rPr lang="ar-SA" dirty="0" smtClean="0">
                <a:cs typeface="Fanan" pitchFamily="2" charset="-78"/>
              </a:rPr>
              <a:t>كمستفيد </a:t>
            </a:r>
            <a:r>
              <a:rPr lang="ar-SA" dirty="0">
                <a:cs typeface="Fanan" pitchFamily="2" charset="-78"/>
              </a:rPr>
              <a:t>دون أي قيود.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توفير </a:t>
            </a:r>
            <a:r>
              <a:rPr lang="ar-SA" dirty="0">
                <a:cs typeface="Fanan" pitchFamily="2" charset="-78"/>
              </a:rPr>
              <a:t>بيئة نظيفة ومعقمة للكشف.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مناقشـــة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وأخذ موافقتـــه المتبصرة قبل عمل أي إجراء.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شرح </a:t>
            </a:r>
            <a:r>
              <a:rPr lang="ar-SA" dirty="0">
                <a:cs typeface="Fanan" pitchFamily="2" charset="-78"/>
              </a:rPr>
              <a:t>آلية </a:t>
            </a:r>
            <a:r>
              <a:rPr lang="ar-SA" dirty="0" smtClean="0">
                <a:cs typeface="Fanan" pitchFamily="2" charset="-78"/>
              </a:rPr>
              <a:t>علاج الحالات </a:t>
            </a:r>
            <a:r>
              <a:rPr lang="ar-SA" dirty="0">
                <a:cs typeface="Fanan" pitchFamily="2" charset="-78"/>
              </a:rPr>
              <a:t>الطارئة </a:t>
            </a:r>
            <a:r>
              <a:rPr lang="ar-SA" dirty="0" smtClean="0">
                <a:cs typeface="Fanan" pitchFamily="2" charset="-78"/>
              </a:rPr>
              <a:t>للمستفيد.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72169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413340"/>
            <a:ext cx="10515600" cy="683090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مسؤوليات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العيادات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96430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احترام </a:t>
            </a:r>
            <a:r>
              <a:rPr lang="ar-SA" dirty="0">
                <a:cs typeface="Fanan" pitchFamily="2" charset="-78"/>
              </a:rPr>
              <a:t>موظفي المنشاة.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الحفاظ </a:t>
            </a:r>
            <a:r>
              <a:rPr lang="ar-SA" dirty="0">
                <a:cs typeface="Fanan" pitchFamily="2" charset="-78"/>
              </a:rPr>
              <a:t>على ممتلكات المنشأة.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المحافظة </a:t>
            </a:r>
            <a:r>
              <a:rPr lang="ar-SA" dirty="0">
                <a:cs typeface="Fanan" pitchFamily="2" charset="-78"/>
              </a:rPr>
              <a:t>على نظافة المكان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المحافظة على الهدوء.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مراعاة </a:t>
            </a:r>
            <a:r>
              <a:rPr lang="ar-SA" dirty="0">
                <a:cs typeface="Fanan" pitchFamily="2" charset="-78"/>
              </a:rPr>
              <a:t>خصوصية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 smtClean="0">
                <a:cs typeface="Fanan" pitchFamily="2" charset="-78"/>
              </a:rPr>
              <a:t>الآخرين.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المريـــض او ذويـــه مســـؤول مســـؤولية تامة عن صحـــة المعلومـــات المقدمة.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إعطاء </a:t>
            </a:r>
            <a:r>
              <a:rPr lang="ar-SA" dirty="0">
                <a:cs typeface="Fanan" pitchFamily="2" charset="-78"/>
              </a:rPr>
              <a:t>الموظف المعلومات </a:t>
            </a:r>
            <a:r>
              <a:rPr lang="ar-SA" dirty="0" smtClean="0">
                <a:cs typeface="Fanan" pitchFamily="2" charset="-78"/>
              </a:rPr>
              <a:t>اللازمة.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التواصـــل </a:t>
            </a:r>
            <a:r>
              <a:rPr lang="ar-SA" dirty="0">
                <a:cs typeface="Fanan" pitchFamily="2" charset="-78"/>
              </a:rPr>
              <a:t>مـــع الجهة المعنيـــة للتبليـــغ عن وجود </a:t>
            </a:r>
            <a:r>
              <a:rPr lang="ar-SA" dirty="0" smtClean="0">
                <a:cs typeface="Fanan" pitchFamily="2" charset="-78"/>
              </a:rPr>
              <a:t>مشكلة.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99956179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614063"/>
            <a:ext cx="10515600" cy="71654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05830" y="2495512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يجـــب </a:t>
            </a:r>
            <a:r>
              <a:rPr lang="ar-SA" dirty="0">
                <a:cs typeface="Fanan" pitchFamily="2" charset="-78"/>
              </a:rPr>
              <a:t>على أي منشـــأة تقـــدم خدمـــات صحية أن تكون مرخصة من وزارة الصحـــة </a:t>
            </a:r>
            <a:r>
              <a:rPr lang="ar-SA" dirty="0" smtClean="0">
                <a:cs typeface="Fanan" pitchFamily="2" charset="-78"/>
              </a:rPr>
              <a:t>(وضع </a:t>
            </a:r>
            <a:r>
              <a:rPr lang="ar-SA" dirty="0">
                <a:cs typeface="Fanan" pitchFamily="2" charset="-78"/>
              </a:rPr>
              <a:t>الترخيص في مكان بـــارز يحمل التخصـــص ومواعيد </a:t>
            </a:r>
            <a:r>
              <a:rPr lang="ar-SA" dirty="0" smtClean="0">
                <a:cs typeface="Fanan" pitchFamily="2" charset="-78"/>
              </a:rPr>
              <a:t>العمل)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يجب على أي ممارس صحي ارتداء بطاقة العمل و أن يحمل تسجيل وتصنيف من هيئة التخصصات الصحية وترخيص مزاولة مهنة من وزارة الصحة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تلتزم المنشـــأة بتطبيق نظام مكافحة العدوى والتعقيم ونظـــام النفايات الطيبة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فتح الملف مجانا.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يحتـــوي المبنى علـــى مداخل و مخـــارج لذوي </a:t>
            </a:r>
            <a:r>
              <a:rPr lang="ar-SA" dirty="0" smtClean="0">
                <a:cs typeface="Fanan" pitchFamily="2" charset="-78"/>
              </a:rPr>
              <a:t>الاحتياجات </a:t>
            </a:r>
            <a:r>
              <a:rPr lang="ar-SA" dirty="0">
                <a:cs typeface="Fanan" pitchFamily="2" charset="-78"/>
              </a:rPr>
              <a:t>الخاصـــة وتســـهيل حركتهـــم داخـــل المبنى.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398622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446794"/>
            <a:ext cx="10515600" cy="761148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405488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مشاهدة أسعار الخدمات الصحية المعتمدة وفي مكان بارز أو نشـــر </a:t>
            </a:r>
            <a:r>
              <a:rPr lang="ar-SA" dirty="0" smtClean="0">
                <a:cs typeface="Fanan" pitchFamily="2" charset="-78"/>
              </a:rPr>
              <a:t>الاســـعار </a:t>
            </a:r>
            <a:r>
              <a:rPr lang="ar-SA" dirty="0">
                <a:cs typeface="Fanan" pitchFamily="2" charset="-78"/>
              </a:rPr>
              <a:t>المعتمدة إلكترونيًا أو بنســـخه مطبوعة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تقديم تقرير تقريبي عن تكلفـــة العالج قبل </a:t>
            </a:r>
            <a:r>
              <a:rPr lang="ar-SA" dirty="0" smtClean="0">
                <a:cs typeface="Fanan" pitchFamily="2" charset="-78"/>
              </a:rPr>
              <a:t>البدء </a:t>
            </a:r>
            <a:r>
              <a:rPr lang="ar-SA" dirty="0">
                <a:cs typeface="Fanan" pitchFamily="2" charset="-78"/>
              </a:rPr>
              <a:t>والخدمات التي ستقدم له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تقديم بيـــان تفصيلـــي نهائي للمراجـــع عن نوع </a:t>
            </a:r>
            <a:r>
              <a:rPr lang="ar-SA" dirty="0" smtClean="0">
                <a:cs typeface="Fanan" pitchFamily="2" charset="-78"/>
              </a:rPr>
              <a:t>العـــلاج </a:t>
            </a:r>
            <a:r>
              <a:rPr lang="ar-SA" dirty="0">
                <a:cs typeface="Fanan" pitchFamily="2" charset="-78"/>
              </a:rPr>
              <a:t>و الخدمات التـــي قدمت لـــه وتكلفة كل منها.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توفر </a:t>
            </a:r>
            <a:r>
              <a:rPr lang="ar-SA" dirty="0">
                <a:cs typeface="Fanan" pitchFamily="2" charset="-78"/>
              </a:rPr>
              <a:t>العدد المناســـب من المصاعد لنقل اســـرة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إذا كان المستشفى مكونًا من دورين و أكثر.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6405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1985" y="1455921"/>
            <a:ext cx="10515600" cy="662782"/>
          </a:xfrm>
        </p:spPr>
        <p:txBody>
          <a:bodyPr/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وذويهم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31985" y="2408821"/>
            <a:ext cx="10515600" cy="3332556"/>
          </a:xfrm>
        </p:spPr>
        <p:txBody>
          <a:bodyPr/>
          <a:lstStyle/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 smtClean="0">
                <a:cs typeface="Fanan" pitchFamily="2" charset="-78"/>
              </a:rPr>
              <a:t>للمستفيدين </a:t>
            </a:r>
            <a:r>
              <a:rPr lang="ar-SA" dirty="0" smtClean="0">
                <a:cs typeface="Fanan" pitchFamily="2" charset="-78"/>
              </a:rPr>
              <a:t>وذويهم الحق في الرعاية الصحية </a:t>
            </a:r>
            <a:endParaRPr lang="en-US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المعرفة بحقوق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 smtClean="0">
                <a:cs typeface="Fanan" pitchFamily="2" charset="-78"/>
              </a:rPr>
              <a:t>وذويهم ومسؤولياتهم </a:t>
            </a:r>
          </a:p>
          <a:p>
            <a:r>
              <a:rPr lang="ar-SA" dirty="0">
                <a:cs typeface="Fanan" pitchFamily="2" charset="-78"/>
              </a:rPr>
              <a:t>تقديم الخدمات والرعاية الصحية المبنية على </a:t>
            </a:r>
            <a:r>
              <a:rPr lang="ar-SA" dirty="0" smtClean="0">
                <a:cs typeface="Fanan" pitchFamily="2" charset="-78"/>
              </a:rPr>
              <a:t>الاحترام والتقدير </a:t>
            </a:r>
          </a:p>
          <a:p>
            <a:r>
              <a:rPr lang="ar-SA" dirty="0" smtClean="0">
                <a:cs typeface="Fanan" pitchFamily="2" charset="-78"/>
              </a:rPr>
              <a:t>الخصوصية والسرية </a:t>
            </a:r>
          </a:p>
          <a:p>
            <a:r>
              <a:rPr lang="ar-SA" dirty="0" smtClean="0">
                <a:cs typeface="Fanan" pitchFamily="2" charset="-78"/>
              </a:rPr>
              <a:t>توفير </a:t>
            </a:r>
            <a:r>
              <a:rPr lang="ar-SA" dirty="0">
                <a:cs typeface="Fanan" pitchFamily="2" charset="-78"/>
              </a:rPr>
              <a:t>الحماية </a:t>
            </a:r>
            <a:r>
              <a:rPr lang="ar-SA" dirty="0" smtClean="0">
                <a:cs typeface="Fanan" pitchFamily="2" charset="-78"/>
              </a:rPr>
              <a:t>والسلامة </a:t>
            </a:r>
          </a:p>
          <a:p>
            <a:r>
              <a:rPr lang="ar-SA" dirty="0" smtClean="0">
                <a:cs typeface="Fanan" pitchFamily="2" charset="-78"/>
              </a:rPr>
              <a:t>المشاركة </a:t>
            </a:r>
            <a:r>
              <a:rPr lang="ar-SA" dirty="0">
                <a:cs typeface="Fanan" pitchFamily="2" charset="-78"/>
              </a:rPr>
              <a:t>في خطة الرعاية </a:t>
            </a:r>
            <a:r>
              <a:rPr lang="ar-SA" dirty="0" smtClean="0">
                <a:cs typeface="Fanan" pitchFamily="2" charset="-78"/>
              </a:rPr>
              <a:t>الصحية</a:t>
            </a:r>
          </a:p>
        </p:txBody>
      </p:sp>
    </p:spTree>
    <p:extLst>
      <p:ext uri="{BB962C8B-B14F-4D97-AF65-F5344CB8AC3E}">
        <p14:creationId xmlns:p14="http://schemas.microsoft.com/office/powerpoint/2010/main" val="131054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8561" y="1558305"/>
            <a:ext cx="10515600" cy="605031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293976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توفر </a:t>
            </a:r>
            <a:r>
              <a:rPr lang="ar-SA" dirty="0">
                <a:cs typeface="Fanan" pitchFamily="2" charset="-78"/>
              </a:rPr>
              <a:t>النظافة المناسبة.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توفر الادوية الإسعافية </a:t>
            </a:r>
            <a:r>
              <a:rPr lang="ar-SA" dirty="0">
                <a:cs typeface="Fanan" pitchFamily="2" charset="-78"/>
              </a:rPr>
              <a:t>في </a:t>
            </a:r>
            <a:r>
              <a:rPr lang="ar-SA" dirty="0" smtClean="0">
                <a:cs typeface="Fanan" pitchFamily="2" charset="-78"/>
              </a:rPr>
              <a:t>المنشآت </a:t>
            </a:r>
            <a:r>
              <a:rPr lang="ar-SA" dirty="0">
                <a:cs typeface="Fanan" pitchFamily="2" charset="-78"/>
              </a:rPr>
              <a:t>الصحية.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يجـــب </a:t>
            </a:r>
            <a:r>
              <a:rPr lang="ar-SA" dirty="0">
                <a:cs typeface="Fanan" pitchFamily="2" charset="-78"/>
              </a:rPr>
              <a:t>توفر استشـــاري في المجمعـــات العامة أو المتخصصة فـــي المناطق التاليـــة </a:t>
            </a:r>
            <a:r>
              <a:rPr lang="ar-SA" dirty="0" smtClean="0">
                <a:cs typeface="Fanan" pitchFamily="2" charset="-78"/>
              </a:rPr>
              <a:t>(الرياض</a:t>
            </a:r>
            <a:r>
              <a:rPr lang="ar-SA" dirty="0">
                <a:cs typeface="Fanan" pitchFamily="2" charset="-78"/>
              </a:rPr>
              <a:t>، مكة المكرمة، المدينـــة المنورة، جدة، الدمـــام، </a:t>
            </a:r>
            <a:r>
              <a:rPr lang="ar-SA" dirty="0" smtClean="0">
                <a:cs typeface="Fanan" pitchFamily="2" charset="-78"/>
              </a:rPr>
              <a:t>الخبر)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ضرورة تحديـــد أجر العمليـــة </a:t>
            </a:r>
            <a:r>
              <a:rPr lang="ar-SA" dirty="0" smtClean="0">
                <a:cs typeface="Fanan" pitchFamily="2" charset="-78"/>
              </a:rPr>
              <a:t>وابـــلاغ المستفيد </a:t>
            </a:r>
            <a:r>
              <a:rPr lang="ar-SA" dirty="0">
                <a:cs typeface="Fanan" pitchFamily="2" charset="-78"/>
              </a:rPr>
              <a:t>قبل </a:t>
            </a:r>
            <a:r>
              <a:rPr lang="ar-SA" dirty="0" smtClean="0">
                <a:cs typeface="Fanan" pitchFamily="2" charset="-78"/>
              </a:rPr>
              <a:t>إجرائها </a:t>
            </a:r>
            <a:r>
              <a:rPr lang="ar-SA" dirty="0">
                <a:cs typeface="Fanan" pitchFamily="2" charset="-78"/>
              </a:rPr>
              <a:t>بشكل مكتوب موقع عليها من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وتحفظ في ســـجله الطبي.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856672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27409" y="1424491"/>
            <a:ext cx="10515600" cy="582729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50073" y="2506662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تلتزم المنشـــأة بتقديم </a:t>
            </a:r>
            <a:r>
              <a:rPr lang="ar-SA" dirty="0" smtClean="0">
                <a:cs typeface="Fanan" pitchFamily="2" charset="-78"/>
              </a:rPr>
              <a:t>العلاج الإسعافي </a:t>
            </a:r>
            <a:r>
              <a:rPr lang="ar-SA" dirty="0">
                <a:cs typeface="Fanan" pitchFamily="2" charset="-78"/>
              </a:rPr>
              <a:t>لجميع </a:t>
            </a:r>
            <a:r>
              <a:rPr lang="ar-SA" dirty="0" smtClean="0">
                <a:cs typeface="Fanan" pitchFamily="2" charset="-78"/>
              </a:rPr>
              <a:t>الحالات </a:t>
            </a:r>
            <a:r>
              <a:rPr lang="ar-SA" dirty="0">
                <a:cs typeface="Fanan" pitchFamily="2" charset="-78"/>
              </a:rPr>
              <a:t>الطارئة الخطـــرة الواردة إليهـــا وذلك دون مطالبة مالية قبـــل تقديم العالج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لا يحق لأي </a:t>
            </a:r>
            <a:r>
              <a:rPr lang="ar-SA" dirty="0">
                <a:cs typeface="Fanan" pitchFamily="2" charset="-78"/>
              </a:rPr>
              <a:t>مؤسســـة صحية خاصـــة </a:t>
            </a:r>
            <a:r>
              <a:rPr lang="ar-SA" dirty="0" smtClean="0">
                <a:cs typeface="Fanan" pitchFamily="2" charset="-78"/>
              </a:rPr>
              <a:t>الاحتفاظ </a:t>
            </a:r>
            <a:r>
              <a:rPr lang="ar-SA" dirty="0">
                <a:cs typeface="Fanan" pitchFamily="2" charset="-78"/>
              </a:rPr>
              <a:t>بأصل </a:t>
            </a:r>
            <a:r>
              <a:rPr lang="ar-SA" dirty="0" smtClean="0">
                <a:cs typeface="Fanan" pitchFamily="2" charset="-78"/>
              </a:rPr>
              <a:t>الاوراق </a:t>
            </a:r>
            <a:r>
              <a:rPr lang="ar-SA" dirty="0">
                <a:cs typeface="Fanan" pitchFamily="2" charset="-78"/>
              </a:rPr>
              <a:t>الثبوتيـــة أو احتجار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أو المواليد أو جثث المتوفين لديهم مقابل مســـتحقات مالية عليهم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يمنـــع تصوير </a:t>
            </a:r>
            <a:r>
              <a:rPr lang="ar-SA" dirty="0" smtClean="0">
                <a:cs typeface="Fanan" pitchFamily="2" charset="-78"/>
              </a:rPr>
              <a:t>المستفيدين </a:t>
            </a:r>
            <a:r>
              <a:rPr lang="ar-SA" dirty="0">
                <a:cs typeface="Fanan" pitchFamily="2" charset="-78"/>
              </a:rPr>
              <a:t>بدون موافقـــة كتابيه من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وأن تكـــون </a:t>
            </a:r>
            <a:r>
              <a:rPr lang="ar-SA" dirty="0" smtClean="0">
                <a:cs typeface="Fanan" pitchFamily="2" charset="-78"/>
              </a:rPr>
              <a:t>لأغراض </a:t>
            </a:r>
            <a:r>
              <a:rPr lang="ar-SA" dirty="0">
                <a:cs typeface="Fanan" pitchFamily="2" charset="-78"/>
              </a:rPr>
              <a:t>علمية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حفاظًا على خصوصيـــة المريض وســـتر عورته </a:t>
            </a:r>
            <a:r>
              <a:rPr lang="ar-SA" dirty="0" smtClean="0">
                <a:cs typeface="Fanan" pitchFamily="2" charset="-78"/>
              </a:rPr>
              <a:t>إلا </a:t>
            </a:r>
            <a:r>
              <a:rPr lang="ar-SA" dirty="0">
                <a:cs typeface="Fanan" pitchFamily="2" charset="-78"/>
              </a:rPr>
              <a:t>في الضـــرورة التـــي يحددهـــا الطبيب.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الحصول </a:t>
            </a:r>
            <a:r>
              <a:rPr lang="ar-SA" dirty="0">
                <a:cs typeface="Fanan" pitchFamily="2" charset="-78"/>
              </a:rPr>
              <a:t>علـــى الوصفـــة الطبية الورقيـــة إذا كان نظام المؤسســـة الكتروني. وأن تكون </a:t>
            </a:r>
            <a:r>
              <a:rPr lang="ar-SA" dirty="0" smtClean="0">
                <a:cs typeface="Fanan" pitchFamily="2" charset="-78"/>
              </a:rPr>
              <a:t>بالاســـم </a:t>
            </a:r>
            <a:r>
              <a:rPr lang="ar-SA" dirty="0">
                <a:cs typeface="Fanan" pitchFamily="2" charset="-78"/>
              </a:rPr>
              <a:t>العلمـــي، وأن يعرض لك بدائل لنفـــس الدواء وأن تختار </a:t>
            </a:r>
            <a:r>
              <a:rPr lang="ar-SA" dirty="0" smtClean="0">
                <a:cs typeface="Fanan" pitchFamily="2" charset="-78"/>
              </a:rPr>
              <a:t>الأنسب.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878188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368736"/>
            <a:ext cx="10515600" cy="705392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074128"/>
            <a:ext cx="10515600" cy="4351338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عنـــد دفعك لقيمـــة الكشـــف عند الطبيـــب، فإن المراجعـــة المجانيـــة تكون </a:t>
            </a:r>
            <a:r>
              <a:rPr lang="ar-SA" dirty="0" smtClean="0">
                <a:cs typeface="Fanan" pitchFamily="2" charset="-78"/>
              </a:rPr>
              <a:t>خـــلال </a:t>
            </a:r>
            <a:r>
              <a:rPr lang="ar-SA" dirty="0">
                <a:cs typeface="Fanan" pitchFamily="2" charset="-78"/>
              </a:rPr>
              <a:t>7 ايام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يجب توفير </a:t>
            </a:r>
            <a:r>
              <a:rPr lang="ar-SA" dirty="0" smtClean="0">
                <a:cs typeface="Fanan" pitchFamily="2" charset="-78"/>
              </a:rPr>
              <a:t>الملابس </a:t>
            </a:r>
            <a:r>
              <a:rPr lang="ar-SA" dirty="0">
                <a:cs typeface="Fanan" pitchFamily="2" charset="-78"/>
              </a:rPr>
              <a:t>المناســـبة </a:t>
            </a:r>
            <a:r>
              <a:rPr lang="ar-SA" dirty="0" smtClean="0">
                <a:cs typeface="Fanan" pitchFamily="2" charset="-78"/>
              </a:rPr>
              <a:t>والأدوات </a:t>
            </a:r>
            <a:r>
              <a:rPr lang="ar-SA" dirty="0">
                <a:cs typeface="Fanan" pitchFamily="2" charset="-78"/>
              </a:rPr>
              <a:t>الطبية المعقمـــة عنـــد التعامل مـــع </a:t>
            </a:r>
            <a:r>
              <a:rPr lang="ar-SA" dirty="0" smtClean="0">
                <a:cs typeface="Fanan" pitchFamily="2" charset="-78"/>
              </a:rPr>
              <a:t>المستفيد.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مـــن حقـــك معرفـــة </a:t>
            </a:r>
            <a:r>
              <a:rPr lang="ar-SA" dirty="0" smtClean="0">
                <a:cs typeface="Fanan" pitchFamily="2" charset="-78"/>
              </a:rPr>
              <a:t>اسم </a:t>
            </a:r>
            <a:r>
              <a:rPr lang="ar-SA" dirty="0">
                <a:cs typeface="Fanan" pitchFamily="2" charset="-78"/>
              </a:rPr>
              <a:t>وتخصـــص الطبيـــب والممرضـــة وكل شـــخص مســـؤول عـــن </a:t>
            </a:r>
            <a:r>
              <a:rPr lang="ar-SA" dirty="0" smtClean="0">
                <a:cs typeface="Fanan" pitchFamily="2" charset="-78"/>
              </a:rPr>
              <a:t>علاجـــك</a:t>
            </a:r>
            <a:r>
              <a:rPr lang="ar-SA" dirty="0">
                <a:cs typeface="Fanan" pitchFamily="2" charset="-78"/>
              </a:rPr>
              <a:t>.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يحق </a:t>
            </a:r>
            <a:r>
              <a:rPr lang="ar-SA" dirty="0">
                <a:cs typeface="Fanan" pitchFamily="2" charset="-78"/>
              </a:rPr>
              <a:t>لـــك رفض أو وقف العالج في حدود </a:t>
            </a:r>
            <a:r>
              <a:rPr lang="ar-SA" dirty="0" smtClean="0">
                <a:cs typeface="Fanan" pitchFamily="2" charset="-78"/>
              </a:rPr>
              <a:t>ما تسمح </a:t>
            </a:r>
            <a:r>
              <a:rPr lang="ar-SA" dirty="0">
                <a:cs typeface="Fanan" pitchFamily="2" charset="-78"/>
              </a:rPr>
              <a:t>به </a:t>
            </a:r>
            <a:r>
              <a:rPr lang="ar-SA" dirty="0" smtClean="0">
                <a:cs typeface="Fanan" pitchFamily="2" charset="-78"/>
              </a:rPr>
              <a:t>الأنظمة </a:t>
            </a:r>
            <a:r>
              <a:rPr lang="ar-SA" dirty="0">
                <a:cs typeface="Fanan" pitchFamily="2" charset="-78"/>
              </a:rPr>
              <a:t>وســـوف يتم </a:t>
            </a:r>
            <a:r>
              <a:rPr lang="ar-SA" dirty="0" smtClean="0">
                <a:cs typeface="Fanan" pitchFamily="2" charset="-78"/>
              </a:rPr>
              <a:t>إعلامك </a:t>
            </a:r>
            <a:r>
              <a:rPr lang="ar-SA" dirty="0">
                <a:cs typeface="Fanan" pitchFamily="2" charset="-78"/>
              </a:rPr>
              <a:t>بالتبعات الصحية والمســـؤوليات المترتبة على هذا الرفض وسوف يطلب منك توقيع إقـــرار معد لهذا الغرض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من حقك رفض القيام بفحصـــك أو معاينتك من قبل شخص غير مسؤول مسؤولية مباشرة عن تقديم الرعاية له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56321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04747" y="1524851"/>
            <a:ext cx="10515600" cy="582729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05468" y="2506662"/>
            <a:ext cx="10515600" cy="4039104"/>
          </a:xfrm>
        </p:spPr>
        <p:txBody>
          <a:bodyPr/>
          <a:lstStyle/>
          <a:p>
            <a:pPr algn="just"/>
            <a:r>
              <a:rPr lang="ar-SA" dirty="0">
                <a:cs typeface="Fanan" pitchFamily="2" charset="-78"/>
              </a:rPr>
              <a:t>من حقك مناقشـــة تكاليف </a:t>
            </a:r>
            <a:r>
              <a:rPr lang="ar-SA" dirty="0" smtClean="0">
                <a:cs typeface="Fanan" pitchFamily="2" charset="-78"/>
              </a:rPr>
              <a:t>علاجك </a:t>
            </a:r>
            <a:r>
              <a:rPr lang="ar-SA" dirty="0">
                <a:cs typeface="Fanan" pitchFamily="2" charset="-78"/>
              </a:rPr>
              <a:t>مع </a:t>
            </a:r>
            <a:r>
              <a:rPr lang="ar-SA" dirty="0" smtClean="0">
                <a:cs typeface="Fanan" pitchFamily="2" charset="-78"/>
              </a:rPr>
              <a:t>الأشخاص </a:t>
            </a:r>
            <a:r>
              <a:rPr lang="ar-SA" dirty="0">
                <a:cs typeface="Fanan" pitchFamily="2" charset="-78"/>
              </a:rPr>
              <a:t>المعنييـــن بذلك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يحـــق لمن لهـــم أهليـــة </a:t>
            </a:r>
            <a:r>
              <a:rPr lang="ar-SA" dirty="0" smtClean="0">
                <a:cs typeface="Fanan" pitchFamily="2" charset="-78"/>
              </a:rPr>
              <a:t>علاج والـــذي </a:t>
            </a:r>
            <a:r>
              <a:rPr lang="ar-SA" dirty="0">
                <a:cs typeface="Fanan" pitchFamily="2" charset="-78"/>
              </a:rPr>
              <a:t>تكـــون حالته طارئة فـــي حالة عدم توفر ســـرير لـــه إحالته إلى مستشـــفى خاص علـــى نفقـــة وزارة الصحة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يحق لك التقدم بشـــكوى عـــن أي قصور تراه في المؤسســـات الصحيـــة الخاصـــة من خـــال </a:t>
            </a:r>
            <a:r>
              <a:rPr lang="ar-SA" dirty="0" smtClean="0">
                <a:cs typeface="Fanan" pitchFamily="2" charset="-78"/>
              </a:rPr>
              <a:t>الاتصال </a:t>
            </a:r>
            <a:r>
              <a:rPr lang="ar-SA" dirty="0">
                <a:cs typeface="Fanan" pitchFamily="2" charset="-78"/>
              </a:rPr>
              <a:t>علـــى </a:t>
            </a:r>
            <a:r>
              <a:rPr lang="ar-SA" dirty="0" smtClean="0">
                <a:cs typeface="Fanan" pitchFamily="2" charset="-78"/>
              </a:rPr>
              <a:t>937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يمنع إلزام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>
                <a:cs typeface="Fanan" pitchFamily="2" charset="-78"/>
              </a:rPr>
              <a:t>التوجه إلى صيدلية َ معينة أو مستشفى أو مختبر محدد وللمريض حق </a:t>
            </a:r>
            <a:r>
              <a:rPr lang="ar-SA" dirty="0" smtClean="0">
                <a:cs typeface="Fanan" pitchFamily="2" charset="-78"/>
              </a:rPr>
              <a:t>الاختيار.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95775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172737" y="1488224"/>
            <a:ext cx="10515600" cy="71654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05107" y="2338582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يـــزورك الطبيـــب </a:t>
            </a:r>
            <a:r>
              <a:rPr lang="ar-SA" dirty="0" smtClean="0">
                <a:cs typeface="Fanan" pitchFamily="2" charset="-78"/>
              </a:rPr>
              <a:t>الاستشاري </a:t>
            </a:r>
            <a:r>
              <a:rPr lang="ar-SA" dirty="0">
                <a:cs typeface="Fanan" pitchFamily="2" charset="-78"/>
              </a:rPr>
              <a:t>خـــال 24 ســـاعة مـــن دخولـــك للمستشـــفى وبصـــورة منتظمة بعـــد ذلك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لا يحق </a:t>
            </a:r>
            <a:r>
              <a:rPr lang="ar-SA" dirty="0">
                <a:cs typeface="Fanan" pitchFamily="2" charset="-78"/>
              </a:rPr>
              <a:t>للمـــارس الصحـــي </a:t>
            </a:r>
            <a:r>
              <a:rPr lang="ar-SA" dirty="0" smtClean="0">
                <a:cs typeface="Fanan" pitchFamily="2" charset="-78"/>
              </a:rPr>
              <a:t>الاعتذار </a:t>
            </a:r>
            <a:r>
              <a:rPr lang="ar-SA" dirty="0">
                <a:cs typeface="Fanan" pitchFamily="2" charset="-78"/>
              </a:rPr>
              <a:t>عـــن متابعـــة العالج بعـــد الحصـــول على ضـــرر ظاهـــر للمريض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لديك شـــكوى أو </a:t>
            </a:r>
            <a:r>
              <a:rPr lang="ar-SA" dirty="0" smtClean="0">
                <a:cs typeface="Fanan" pitchFamily="2" charset="-78"/>
              </a:rPr>
              <a:t>ملاحظة </a:t>
            </a:r>
            <a:r>
              <a:rPr lang="ar-SA" dirty="0">
                <a:cs typeface="Fanan" pitchFamily="2" charset="-78"/>
              </a:rPr>
              <a:t>على مؤسســـة صحية خاصه؟ </a:t>
            </a:r>
            <a:r>
              <a:rPr lang="ar-SA" dirty="0" smtClean="0">
                <a:cs typeface="Fanan" pitchFamily="2" charset="-78"/>
              </a:rPr>
              <a:t>اتصل </a:t>
            </a:r>
            <a:r>
              <a:rPr lang="ar-SA" dirty="0">
                <a:cs typeface="Fanan" pitchFamily="2" charset="-78"/>
              </a:rPr>
              <a:t>على </a:t>
            </a:r>
            <a:r>
              <a:rPr lang="ar-SA" dirty="0" smtClean="0">
                <a:cs typeface="Fanan" pitchFamily="2" charset="-78"/>
              </a:rPr>
              <a:t>937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وجود </a:t>
            </a:r>
            <a:r>
              <a:rPr lang="ar-SA" dirty="0">
                <a:cs typeface="Fanan" pitchFamily="2" charset="-78"/>
              </a:rPr>
              <a:t>إجراءات كافيـــه لحماية ممتلكات المريض من </a:t>
            </a:r>
            <a:r>
              <a:rPr lang="ar-SA" dirty="0" smtClean="0">
                <a:cs typeface="Fanan" pitchFamily="2" charset="-78"/>
              </a:rPr>
              <a:t>السرقة </a:t>
            </a:r>
            <a:r>
              <a:rPr lang="ar-SA" dirty="0">
                <a:cs typeface="Fanan" pitchFamily="2" charset="-78"/>
              </a:rPr>
              <a:t>والتلف. </a:t>
            </a:r>
            <a:endParaRPr lang="ar-SA" dirty="0" smtClean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7007200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72014" y="1480248"/>
            <a:ext cx="10515600" cy="671938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في المنشآت الخاصة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72014" y="2506662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احترام </a:t>
            </a:r>
            <a:r>
              <a:rPr lang="ar-SA" dirty="0">
                <a:cs typeface="Fanan" pitchFamily="2" charset="-78"/>
              </a:rPr>
              <a:t>شـــخصية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 smtClean="0">
                <a:cs typeface="Fanan" pitchFamily="2" charset="-78"/>
              </a:rPr>
              <a:t>باستعمال اسمه </a:t>
            </a:r>
            <a:r>
              <a:rPr lang="ar-SA" dirty="0">
                <a:cs typeface="Fanan" pitchFamily="2" charset="-78"/>
              </a:rPr>
              <a:t>الشـــخصي الموجود في </a:t>
            </a:r>
            <a:r>
              <a:rPr lang="ar-SA" dirty="0" smtClean="0">
                <a:cs typeface="Fanan" pitchFamily="2" charset="-78"/>
              </a:rPr>
              <a:t>الأوراق الرسمية </a:t>
            </a:r>
            <a:r>
              <a:rPr lang="ar-SA" dirty="0">
                <a:cs typeface="Fanan" pitchFamily="2" charset="-78"/>
              </a:rPr>
              <a:t>وعدم إعطـــاءه أي تعريف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تعريف </a:t>
            </a:r>
            <a:r>
              <a:rPr lang="ar-SA" dirty="0" smtClean="0">
                <a:cs typeface="Fanan" pitchFamily="2" charset="-78"/>
              </a:rPr>
              <a:t>المستفيد </a:t>
            </a:r>
            <a:r>
              <a:rPr lang="ar-SA" dirty="0" smtClean="0">
                <a:cs typeface="Fanan" pitchFamily="2" charset="-78"/>
              </a:rPr>
              <a:t>بالعلاجات الأخرى </a:t>
            </a:r>
            <a:r>
              <a:rPr lang="ar-SA" dirty="0">
                <a:cs typeface="Fanan" pitchFamily="2" charset="-78"/>
              </a:rPr>
              <a:t>البديلة في حال الرفض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مراعاة المرضى </a:t>
            </a:r>
            <a:r>
              <a:rPr lang="ar-SA" dirty="0" smtClean="0">
                <a:cs typeface="Fanan" pitchFamily="2" charset="-78"/>
              </a:rPr>
              <a:t>(الأطفال </a:t>
            </a:r>
            <a:r>
              <a:rPr lang="ar-SA" dirty="0">
                <a:cs typeface="Fanan" pitchFamily="2" charset="-78"/>
              </a:rPr>
              <a:t>- المرضى النفســـيين - المرضى </a:t>
            </a:r>
            <a:r>
              <a:rPr lang="ar-SA" dirty="0" smtClean="0">
                <a:cs typeface="Fanan" pitchFamily="2" charset="-78"/>
              </a:rPr>
              <a:t>المسنين </a:t>
            </a:r>
            <a:r>
              <a:rPr lang="ar-SA" dirty="0">
                <a:cs typeface="Fanan" pitchFamily="2" charset="-78"/>
              </a:rPr>
              <a:t>- ذوي </a:t>
            </a:r>
            <a:r>
              <a:rPr lang="ar-SA" dirty="0" smtClean="0">
                <a:cs typeface="Fanan" pitchFamily="2" charset="-78"/>
              </a:rPr>
              <a:t>الاحتياجات الخاصة). 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التعريـــف </a:t>
            </a:r>
            <a:r>
              <a:rPr lang="ar-SA" dirty="0">
                <a:cs typeface="Fanan" pitchFamily="2" charset="-78"/>
              </a:rPr>
              <a:t>بجميع أقســـام المنشـــأة عبـــر لوحات </a:t>
            </a:r>
            <a:r>
              <a:rPr lang="ar-SA" dirty="0" smtClean="0">
                <a:cs typeface="Fanan" pitchFamily="2" charset="-78"/>
              </a:rPr>
              <a:t>ارشادية 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20508871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ربع نص 1"/>
          <p:cNvSpPr txBox="1"/>
          <p:nvPr/>
        </p:nvSpPr>
        <p:spPr>
          <a:xfrm>
            <a:off x="3369366" y="3210340"/>
            <a:ext cx="5744817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ar-SA" sz="6000" dirty="0" smtClean="0">
                <a:solidFill>
                  <a:schemeClr val="accent6">
                    <a:lumMod val="75000"/>
                  </a:schemeClr>
                </a:solidFill>
                <a:latin typeface="GE SS Two Bold" panose="020A0503020102020204" pitchFamily="18" charset="-78"/>
                <a:ea typeface="GE SS Two Bold" panose="020A0503020102020204" pitchFamily="18" charset="-78"/>
                <a:cs typeface="GE SS Two Bold" panose="020A0503020102020204" pitchFamily="18" charset="-78"/>
              </a:rPr>
              <a:t>وشكرا لكم </a:t>
            </a:r>
            <a:endParaRPr lang="ar-SA" sz="6000" dirty="0">
              <a:solidFill>
                <a:schemeClr val="accent6">
                  <a:lumMod val="75000"/>
                </a:schemeClr>
              </a:solidFill>
              <a:latin typeface="GE SS Two Bold" panose="020A0503020102020204" pitchFamily="18" charset="-78"/>
              <a:ea typeface="GE SS Two Bold" panose="020A0503020102020204" pitchFamily="18" charset="-78"/>
              <a:cs typeface="GE SS Two Bold" panose="020A0503020102020204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6253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37492" y="1373310"/>
            <a:ext cx="10515600" cy="780805"/>
          </a:xfrm>
        </p:spPr>
        <p:txBody>
          <a:bodyPr/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وذويهم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37492" y="2423502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رفض </a:t>
            </a:r>
            <a:r>
              <a:rPr lang="ar-SA" dirty="0" smtClean="0">
                <a:cs typeface="Fanan" pitchFamily="2" charset="-78"/>
              </a:rPr>
              <a:t>العلاج </a:t>
            </a:r>
          </a:p>
          <a:p>
            <a:r>
              <a:rPr lang="ar-SA" dirty="0">
                <a:cs typeface="Fanan" pitchFamily="2" charset="-78"/>
              </a:rPr>
              <a:t>وجود سياسة للتعامل مع التكاليف المادية والتأمين </a:t>
            </a:r>
            <a:r>
              <a:rPr lang="ar-SA" dirty="0" smtClean="0">
                <a:cs typeface="Fanan" pitchFamily="2" charset="-78"/>
              </a:rPr>
              <a:t>الصحي </a:t>
            </a:r>
          </a:p>
          <a:p>
            <a:r>
              <a:rPr lang="ar-SA" dirty="0" smtClean="0">
                <a:cs typeface="Fanan" pitchFamily="2" charset="-78"/>
              </a:rPr>
              <a:t>وضوح </a:t>
            </a:r>
            <a:r>
              <a:rPr lang="ar-SA" dirty="0">
                <a:cs typeface="Fanan" pitchFamily="2" charset="-78"/>
              </a:rPr>
              <a:t>وشمولية النماذج </a:t>
            </a:r>
            <a:r>
              <a:rPr lang="ar-SA" dirty="0" smtClean="0">
                <a:cs typeface="Fanan" pitchFamily="2" charset="-78"/>
              </a:rPr>
              <a:t>والتقارير </a:t>
            </a:r>
          </a:p>
          <a:p>
            <a:r>
              <a:rPr lang="ar-SA" dirty="0" smtClean="0">
                <a:cs typeface="Fanan" pitchFamily="2" charset="-78"/>
              </a:rPr>
              <a:t>وجود </a:t>
            </a:r>
            <a:r>
              <a:rPr lang="ar-SA" dirty="0">
                <a:cs typeface="Fanan" pitchFamily="2" charset="-78"/>
              </a:rPr>
              <a:t>سياسات وإجراءات للشكاوى </a:t>
            </a:r>
            <a:r>
              <a:rPr lang="ar-SA" dirty="0" smtClean="0">
                <a:cs typeface="Fanan" pitchFamily="2" charset="-78"/>
              </a:rPr>
              <a:t>والمقترحات </a:t>
            </a:r>
          </a:p>
          <a:p>
            <a:r>
              <a:rPr lang="ar-SA" dirty="0" smtClean="0">
                <a:cs typeface="Fanan" pitchFamily="2" charset="-78"/>
              </a:rPr>
              <a:t>وجود </a:t>
            </a:r>
            <a:r>
              <a:rPr lang="ar-SA" dirty="0">
                <a:cs typeface="Fanan" pitchFamily="2" charset="-78"/>
              </a:rPr>
              <a:t>سياسات وإجراءات للتبرع </a:t>
            </a:r>
            <a:r>
              <a:rPr lang="ar-SA" dirty="0" smtClean="0">
                <a:cs typeface="Fanan" pitchFamily="2" charset="-78"/>
              </a:rPr>
              <a:t>بالأعضاء والأنسجة </a:t>
            </a:r>
          </a:p>
          <a:p>
            <a:r>
              <a:rPr lang="ar-SA" dirty="0" smtClean="0">
                <a:cs typeface="Fanan" pitchFamily="2" charset="-78"/>
              </a:rPr>
              <a:t>المشاركة </a:t>
            </a:r>
            <a:r>
              <a:rPr lang="ar-SA" dirty="0">
                <a:cs typeface="Fanan" pitchFamily="2" charset="-78"/>
              </a:rPr>
              <a:t>في برامج البحث </a:t>
            </a:r>
            <a:r>
              <a:rPr lang="ar-SA" dirty="0" smtClean="0">
                <a:cs typeface="Fanan" pitchFamily="2" charset="-78"/>
              </a:rPr>
              <a:t>والدراسة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5684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348154"/>
            <a:ext cx="10515600" cy="764565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من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الأطفال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67154" y="2271102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وجود مرافـــق </a:t>
            </a:r>
            <a:r>
              <a:rPr lang="ar-SA" dirty="0" smtClean="0">
                <a:cs typeface="Fanan" pitchFamily="2" charset="-78"/>
              </a:rPr>
              <a:t>للطفل المستفيد </a:t>
            </a:r>
            <a:r>
              <a:rPr lang="ar-SA" dirty="0">
                <a:cs typeface="Fanan" pitchFamily="2" charset="-78"/>
              </a:rPr>
              <a:t>عند التنويم في المنشـــأة الصحية باستثناء العناية المركزة وقسم الحضانة حسب </a:t>
            </a:r>
            <a:r>
              <a:rPr lang="ar-SA" dirty="0" smtClean="0">
                <a:cs typeface="Fanan" pitchFamily="2" charset="-78"/>
              </a:rPr>
              <a:t>الإجراءات والأنظمة </a:t>
            </a:r>
            <a:r>
              <a:rPr lang="ar-SA" dirty="0">
                <a:cs typeface="Fanan" pitchFamily="2" charset="-78"/>
              </a:rPr>
              <a:t>المتبعة.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توفر </a:t>
            </a:r>
            <a:r>
              <a:rPr lang="ar-SA" dirty="0">
                <a:cs typeface="Fanan" pitchFamily="2" charset="-78"/>
              </a:rPr>
              <a:t>سياســـة واضحـــة للتطعيمـــات والفحوصات </a:t>
            </a:r>
            <a:r>
              <a:rPr lang="ar-SA" dirty="0" smtClean="0">
                <a:cs typeface="Fanan" pitchFamily="2" charset="-78"/>
              </a:rPr>
              <a:t>للأطفال المستفيدين </a:t>
            </a:r>
            <a:r>
              <a:rPr lang="ar-SA" dirty="0">
                <a:cs typeface="Fanan" pitchFamily="2" charset="-78"/>
              </a:rPr>
              <a:t>حســـب التعاميم الواردة من وزارة الصحة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ألا </a:t>
            </a:r>
            <a:r>
              <a:rPr lang="ar-SA" dirty="0">
                <a:cs typeface="Fanan" pitchFamily="2" charset="-78"/>
              </a:rPr>
              <a:t>يحجز </a:t>
            </a:r>
            <a:r>
              <a:rPr lang="ar-SA" dirty="0" smtClean="0">
                <a:cs typeface="Fanan" pitchFamily="2" charset="-78"/>
              </a:rPr>
              <a:t>الطفل المستفيد </a:t>
            </a:r>
            <a:r>
              <a:rPr lang="ar-SA" dirty="0">
                <a:cs typeface="Fanan" pitchFamily="2" charset="-78"/>
              </a:rPr>
              <a:t>بالمنشأة.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ألا </a:t>
            </a:r>
            <a:r>
              <a:rPr lang="ar-SA" dirty="0">
                <a:cs typeface="Fanan" pitchFamily="2" charset="-78"/>
              </a:rPr>
              <a:t>يعزل </a:t>
            </a:r>
            <a:r>
              <a:rPr lang="ar-SA" dirty="0" smtClean="0">
                <a:cs typeface="Fanan" pitchFamily="2" charset="-78"/>
              </a:rPr>
              <a:t>إلا </a:t>
            </a:r>
            <a:r>
              <a:rPr lang="ar-SA" dirty="0">
                <a:cs typeface="Fanan" pitchFamily="2" charset="-78"/>
              </a:rPr>
              <a:t>للضرورة القصوى التي تتطلب ذلك.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تتـــم معاينـــة </a:t>
            </a:r>
            <a:r>
              <a:rPr lang="ar-SA" dirty="0" smtClean="0">
                <a:cs typeface="Fanan" pitchFamily="2" charset="-78"/>
              </a:rPr>
              <a:t>الطفـــل المستفيد </a:t>
            </a:r>
            <a:r>
              <a:rPr lang="ar-SA" dirty="0">
                <a:cs typeface="Fanan" pitchFamily="2" charset="-78"/>
              </a:rPr>
              <a:t>مـــن قبل فريـــق طبي متخصـــص 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0642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561427"/>
            <a:ext cx="10515600" cy="1325563"/>
          </a:xfrm>
        </p:spPr>
        <p:txBody>
          <a:bodyPr/>
          <a:lstStyle/>
          <a:p>
            <a:r>
              <a:rPr lang="ar-SA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من الأطفال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96108" y="2696245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توفـــر </a:t>
            </a:r>
            <a:r>
              <a:rPr lang="ar-SA" dirty="0" smtClean="0">
                <a:cs typeface="Fanan" pitchFamily="2" charset="-78"/>
              </a:rPr>
              <a:t>الأجهزة والأدوات </a:t>
            </a:r>
            <a:r>
              <a:rPr lang="ar-SA" dirty="0">
                <a:cs typeface="Fanan" pitchFamily="2" charset="-78"/>
              </a:rPr>
              <a:t>والمســـتلزمات الخاصـــة </a:t>
            </a:r>
            <a:r>
              <a:rPr lang="ar-SA" dirty="0" smtClean="0">
                <a:cs typeface="Fanan" pitchFamily="2" charset="-78"/>
              </a:rPr>
              <a:t>بالطفـــل المستفيد </a:t>
            </a:r>
            <a:r>
              <a:rPr lang="ar-SA" dirty="0">
                <a:cs typeface="Fanan" pitchFamily="2" charset="-78"/>
              </a:rPr>
              <a:t>فـــي المنشـــأة.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وجـــود </a:t>
            </a:r>
            <a:r>
              <a:rPr lang="ar-SA" dirty="0">
                <a:cs typeface="Fanan" pitchFamily="2" charset="-78"/>
              </a:rPr>
              <a:t>سياســـة خاصة لحمايـــة </a:t>
            </a:r>
            <a:r>
              <a:rPr lang="ar-SA" dirty="0" smtClean="0">
                <a:cs typeface="Fanan" pitchFamily="2" charset="-78"/>
              </a:rPr>
              <a:t>الأطفال المستفيدين </a:t>
            </a:r>
            <a:r>
              <a:rPr lang="ar-SA" dirty="0">
                <a:cs typeface="Fanan" pitchFamily="2" charset="-78"/>
              </a:rPr>
              <a:t>من كل أشـــكال </a:t>
            </a:r>
            <a:r>
              <a:rPr lang="ar-SA" dirty="0" smtClean="0">
                <a:cs typeface="Fanan" pitchFamily="2" charset="-78"/>
              </a:rPr>
              <a:t>الإيذاء. </a:t>
            </a:r>
          </a:p>
          <a:p>
            <a:r>
              <a:rPr lang="ar-SA" dirty="0" smtClean="0">
                <a:cs typeface="Fanan" pitchFamily="2" charset="-78"/>
              </a:rPr>
              <a:t>توفر </a:t>
            </a:r>
            <a:r>
              <a:rPr lang="ar-SA" dirty="0">
                <a:cs typeface="Fanan" pitchFamily="2" charset="-78"/>
              </a:rPr>
              <a:t>البيئة المناسبة </a:t>
            </a:r>
            <a:r>
              <a:rPr lang="ar-SA" dirty="0" smtClean="0">
                <a:cs typeface="Fanan" pitchFamily="2" charset="-78"/>
              </a:rPr>
              <a:t>للطفل المستفيد </a:t>
            </a:r>
            <a:r>
              <a:rPr lang="ar-SA" dirty="0">
                <a:cs typeface="Fanan" pitchFamily="2" charset="-78"/>
              </a:rPr>
              <a:t>التي تساعده على التكيف أثناء فترة العالج بالمنشأة الصحية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التزام الفريـــق الطبـــي بالتبليغ عـــن كافة </a:t>
            </a:r>
            <a:r>
              <a:rPr lang="ar-SA" dirty="0" smtClean="0">
                <a:cs typeface="Fanan" pitchFamily="2" charset="-78"/>
              </a:rPr>
              <a:t>حالات </a:t>
            </a:r>
            <a:r>
              <a:rPr lang="ar-SA" dirty="0">
                <a:cs typeface="Fanan" pitchFamily="2" charset="-78"/>
              </a:rPr>
              <a:t>العنف ضـــد </a:t>
            </a:r>
            <a:r>
              <a:rPr lang="ar-SA" dirty="0" smtClean="0">
                <a:cs typeface="Fanan" pitchFamily="2" charset="-78"/>
              </a:rPr>
              <a:t>الطفل المستفيد </a:t>
            </a:r>
            <a:r>
              <a:rPr lang="ar-SA" dirty="0">
                <a:cs typeface="Fanan" pitchFamily="2" charset="-78"/>
              </a:rPr>
              <a:t>للجهـــة المعنية.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6469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02323" y="1385581"/>
            <a:ext cx="10515600" cy="1325563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من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المسنين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920261" y="2235933"/>
            <a:ext cx="10515600" cy="4351338"/>
          </a:xfrm>
        </p:spPr>
        <p:txBody>
          <a:bodyPr/>
          <a:lstStyle/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يكـــون تصميـــم المنشـــآت الصحيـــة مراعية </a:t>
            </a:r>
            <a:r>
              <a:rPr lang="ar-SA" dirty="0" smtClean="0">
                <a:cs typeface="Fanan" pitchFamily="2" charset="-78"/>
              </a:rPr>
              <a:t>للســـن </a:t>
            </a:r>
            <a:r>
              <a:rPr lang="ar-SA" dirty="0">
                <a:cs typeface="Fanan" pitchFamily="2" charset="-78"/>
              </a:rPr>
              <a:t>وصديقة لكبار الســـن </a:t>
            </a:r>
            <a:r>
              <a:rPr lang="ar-SA" dirty="0" smtClean="0">
                <a:cs typeface="Fanan" pitchFamily="2" charset="-78"/>
              </a:rPr>
              <a:t>(مدخل </a:t>
            </a:r>
            <a:r>
              <a:rPr lang="ar-SA" dirty="0">
                <a:cs typeface="Fanan" pitchFamily="2" charset="-78"/>
              </a:rPr>
              <a:t>المنشـــأة ومدخل العيادات والممرات تكون عريضة تكفي مرور كرســـي </a:t>
            </a:r>
            <a:r>
              <a:rPr lang="ar-SA" dirty="0" smtClean="0">
                <a:cs typeface="Fanan" pitchFamily="2" charset="-78"/>
              </a:rPr>
              <a:t>متحرك </a:t>
            </a:r>
            <a:r>
              <a:rPr lang="ar-SA" dirty="0">
                <a:cs typeface="Fanan" pitchFamily="2" charset="-78"/>
              </a:rPr>
              <a:t>و وجود درابزين على الدرج والجـــدران ودورات المياه .....</a:t>
            </a:r>
            <a:r>
              <a:rPr lang="ar-SA" dirty="0" smtClean="0">
                <a:cs typeface="Fanan" pitchFamily="2" charset="-78"/>
              </a:rPr>
              <a:t>الخ</a:t>
            </a:r>
            <a:r>
              <a:rPr lang="ar-SA" dirty="0">
                <a:cs typeface="Fanan" pitchFamily="2" charset="-78"/>
              </a:rPr>
              <a:t>)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تقديم الخدمات الصحية الوقائية </a:t>
            </a:r>
            <a:r>
              <a:rPr lang="ar-SA" dirty="0" smtClean="0">
                <a:cs typeface="Fanan" pitchFamily="2" charset="-78"/>
              </a:rPr>
              <a:t>والعلاجية </a:t>
            </a:r>
            <a:r>
              <a:rPr lang="ar-SA" dirty="0" smtClean="0">
                <a:cs typeface="Fanan" pitchFamily="2" charset="-78"/>
              </a:rPr>
              <a:t>والتأهيلية للمستفيدين من كبار </a:t>
            </a:r>
            <a:r>
              <a:rPr lang="ar-SA" dirty="0">
                <a:cs typeface="Fanan" pitchFamily="2" charset="-78"/>
              </a:rPr>
              <a:t>السن بما يتناسب مع احتياجاتهم الصحية </a:t>
            </a:r>
            <a:endParaRPr lang="ar-SA" dirty="0" smtClean="0">
              <a:cs typeface="Fanan" pitchFamily="2" charset="-78"/>
            </a:endParaRPr>
          </a:p>
          <a:p>
            <a:pPr algn="just"/>
            <a:r>
              <a:rPr lang="ar-SA" dirty="0" smtClean="0">
                <a:cs typeface="Fanan" pitchFamily="2" charset="-78"/>
              </a:rPr>
              <a:t>أن </a:t>
            </a:r>
            <a:r>
              <a:rPr lang="ar-SA" dirty="0">
                <a:cs typeface="Fanan" pitchFamily="2" charset="-78"/>
              </a:rPr>
              <a:t>يعطى </a:t>
            </a:r>
            <a:r>
              <a:rPr lang="ar-SA" dirty="0" smtClean="0">
                <a:cs typeface="Fanan" pitchFamily="2" charset="-78"/>
              </a:rPr>
              <a:t>المستفيدين من كبار </a:t>
            </a:r>
            <a:r>
              <a:rPr lang="ar-SA" dirty="0">
                <a:cs typeface="Fanan" pitchFamily="2" charset="-78"/>
              </a:rPr>
              <a:t>السن </a:t>
            </a:r>
            <a:r>
              <a:rPr lang="ar-SA" dirty="0" smtClean="0">
                <a:cs typeface="Fanan" pitchFamily="2" charset="-78"/>
              </a:rPr>
              <a:t>الأولوية </a:t>
            </a:r>
            <a:r>
              <a:rPr lang="ar-SA" dirty="0">
                <a:cs typeface="Fanan" pitchFamily="2" charset="-78"/>
              </a:rPr>
              <a:t>عند تقديم الخدمات الصحيـــة منـــذ دخولهـــم المنشـــأة الصحية حتى خروجهـــم منها </a:t>
            </a:r>
            <a:r>
              <a:rPr lang="ar-SA" dirty="0" smtClean="0">
                <a:cs typeface="Fanan" pitchFamily="2" charset="-78"/>
              </a:rPr>
              <a:t>(تقليـــل </a:t>
            </a:r>
            <a:r>
              <a:rPr lang="ar-SA" dirty="0">
                <a:cs typeface="Fanan" pitchFamily="2" charset="-78"/>
              </a:rPr>
              <a:t>وقت </a:t>
            </a:r>
            <a:r>
              <a:rPr lang="ar-SA" dirty="0" smtClean="0">
                <a:cs typeface="Fanan" pitchFamily="2" charset="-78"/>
              </a:rPr>
              <a:t>الانتظار </a:t>
            </a:r>
            <a:r>
              <a:rPr lang="ar-SA" dirty="0">
                <a:cs typeface="Fanan" pitchFamily="2" charset="-78"/>
              </a:rPr>
              <a:t>للخدمات الصحية وتبســـيط إجراءات تلقـــى </a:t>
            </a:r>
            <a:r>
              <a:rPr lang="ar-SA" dirty="0" smtClean="0">
                <a:cs typeface="Fanan" pitchFamily="2" charset="-78"/>
              </a:rPr>
              <a:t>الخدمة)</a:t>
            </a:r>
          </a:p>
          <a:p>
            <a:pPr algn="just"/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توفير </a:t>
            </a:r>
            <a:r>
              <a:rPr lang="ar-SA" dirty="0" smtClean="0">
                <a:cs typeface="Fanan" pitchFamily="2" charset="-78"/>
              </a:rPr>
              <a:t>الأجهزة </a:t>
            </a:r>
            <a:r>
              <a:rPr lang="ar-SA" dirty="0" smtClean="0">
                <a:cs typeface="Fanan" pitchFamily="2" charset="-78"/>
              </a:rPr>
              <a:t>المعينة للمستفيدين من كبار </a:t>
            </a:r>
            <a:r>
              <a:rPr lang="ar-SA" dirty="0">
                <a:cs typeface="Fanan" pitchFamily="2" charset="-78"/>
              </a:rPr>
              <a:t>الســـن </a:t>
            </a:r>
            <a:r>
              <a:rPr lang="ar-SA" dirty="0" smtClean="0">
                <a:cs typeface="Fanan" pitchFamily="2" charset="-78"/>
              </a:rPr>
              <a:t>في </a:t>
            </a:r>
            <a:r>
              <a:rPr lang="ar-SA" dirty="0">
                <a:cs typeface="Fanan" pitchFamily="2" charset="-78"/>
              </a:rPr>
              <a:t>المنزل مثل الكرسي المتحرك، العكاز ذو القاعدة </a:t>
            </a:r>
            <a:r>
              <a:rPr lang="ar-SA" dirty="0" smtClean="0">
                <a:cs typeface="Fanan" pitchFamily="2" charset="-78"/>
              </a:rPr>
              <a:t>الثلاثية, </a:t>
            </a:r>
            <a:r>
              <a:rPr lang="ar-SA" dirty="0">
                <a:cs typeface="Fanan" pitchFamily="2" charset="-78"/>
              </a:rPr>
              <a:t>النظارات والسماعات الطبية.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3169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526259"/>
            <a:ext cx="10515600" cy="865249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من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المسنين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تقديم خدمات </a:t>
            </a:r>
            <a:r>
              <a:rPr lang="ar-SA" dirty="0" smtClean="0">
                <a:cs typeface="Fanan" pitchFamily="2" charset="-78"/>
              </a:rPr>
              <a:t>الإرشاد </a:t>
            </a:r>
            <a:r>
              <a:rPr lang="ar-SA" dirty="0">
                <a:cs typeface="Fanan" pitchFamily="2" charset="-78"/>
              </a:rPr>
              <a:t>النفسي </a:t>
            </a:r>
            <a:r>
              <a:rPr lang="ar-SA" dirty="0" smtClean="0">
                <a:cs typeface="Fanan" pitchFamily="2" charset="-78"/>
              </a:rPr>
              <a:t>والاجتماعي </a:t>
            </a:r>
            <a:r>
              <a:rPr lang="ar-SA" dirty="0" smtClean="0">
                <a:cs typeface="Fanan" pitchFamily="2" charset="-78"/>
              </a:rPr>
              <a:t>للمستفيدين من كبار </a:t>
            </a:r>
            <a:r>
              <a:rPr lang="ar-SA" dirty="0">
                <a:cs typeface="Fanan" pitchFamily="2" charset="-78"/>
              </a:rPr>
              <a:t>الســـن </a:t>
            </a:r>
            <a:r>
              <a:rPr lang="ar-SA" dirty="0" smtClean="0">
                <a:cs typeface="Fanan" pitchFamily="2" charset="-78"/>
              </a:rPr>
              <a:t>وذوي </a:t>
            </a:r>
            <a:r>
              <a:rPr lang="ar-SA" dirty="0">
                <a:cs typeface="Fanan" pitchFamily="2" charset="-78"/>
              </a:rPr>
              <a:t>المســـن بالمنـــزل من </a:t>
            </a:r>
            <a:r>
              <a:rPr lang="ar-SA" dirty="0" smtClean="0">
                <a:cs typeface="Fanan" pitchFamily="2" charset="-78"/>
              </a:rPr>
              <a:t>خـــلال </a:t>
            </a:r>
            <a:r>
              <a:rPr lang="ar-SA" dirty="0">
                <a:cs typeface="Fanan" pitchFamily="2" charset="-78"/>
              </a:rPr>
              <a:t>فرق متخصصة.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تقديم </a:t>
            </a:r>
            <a:r>
              <a:rPr lang="ar-SA" dirty="0">
                <a:cs typeface="Fanan" pitchFamily="2" charset="-78"/>
              </a:rPr>
              <a:t>الرعاية الطبية بالمنزل </a:t>
            </a:r>
            <a:r>
              <a:rPr lang="ar-SA" dirty="0" smtClean="0">
                <a:cs typeface="Fanan" pitchFamily="2" charset="-78"/>
              </a:rPr>
              <a:t>لجميع المستفيدين من </a:t>
            </a:r>
            <a:r>
              <a:rPr lang="ar-SA" dirty="0">
                <a:cs typeface="Fanan" pitchFamily="2" charset="-78"/>
              </a:rPr>
              <a:t>كبار السن غيـــر القادرين على الوصـــول للمنشـــآت الصحية لتلقي الخدمات الصحية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 smtClean="0">
                <a:cs typeface="Fanan" pitchFamily="2" charset="-78"/>
              </a:rPr>
              <a:t>تدريب المستفيدين من </a:t>
            </a:r>
            <a:r>
              <a:rPr lang="ar-SA" dirty="0">
                <a:cs typeface="Fanan" pitchFamily="2" charset="-78"/>
              </a:rPr>
              <a:t>كبـــار الســـن وتدريـــب </a:t>
            </a:r>
            <a:r>
              <a:rPr lang="ar-SA" dirty="0" smtClean="0">
                <a:cs typeface="Fanan" pitchFamily="2" charset="-78"/>
              </a:rPr>
              <a:t>ذوي </a:t>
            </a:r>
            <a:r>
              <a:rPr lang="ar-SA" dirty="0">
                <a:cs typeface="Fanan" pitchFamily="2" charset="-78"/>
              </a:rPr>
              <a:t>كبير </a:t>
            </a:r>
            <a:r>
              <a:rPr lang="ar-SA" dirty="0" smtClean="0">
                <a:cs typeface="Fanan" pitchFamily="2" charset="-78"/>
              </a:rPr>
              <a:t>الســـن </a:t>
            </a:r>
            <a:r>
              <a:rPr lang="ar-SA" dirty="0">
                <a:cs typeface="Fanan" pitchFamily="2" charset="-78"/>
              </a:rPr>
              <a:t>بالمنزل على أساســـيات الرعاية الصحية اليومية لكبار الســـن في المنزل.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757749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931984" y="1455922"/>
            <a:ext cx="10515600" cy="662782"/>
          </a:xfrm>
        </p:spPr>
        <p:txBody>
          <a:bodyPr/>
          <a:lstStyle/>
          <a:p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حقوق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المستفيدين من </a:t>
            </a:r>
            <a:r>
              <a:rPr lang="ar-SA" sz="4000" dirty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ذوي </a:t>
            </a:r>
            <a:r>
              <a:rPr lang="ar-SA" sz="4000" dirty="0" smtClean="0">
                <a:solidFill>
                  <a:schemeClr val="accent1">
                    <a:lumMod val="75000"/>
                  </a:schemeClr>
                </a:solidFill>
                <a:cs typeface="Fanan" pitchFamily="2" charset="-78"/>
              </a:rPr>
              <a:t>الإعاقة</a:t>
            </a:r>
            <a:endParaRPr lang="en-US" sz="4000" dirty="0">
              <a:solidFill>
                <a:schemeClr val="accent1">
                  <a:lumMod val="75000"/>
                </a:schemeClr>
              </a:solidFill>
              <a:cs typeface="Fanan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14046" y="2317995"/>
            <a:ext cx="10515600" cy="4351338"/>
          </a:xfrm>
        </p:spPr>
        <p:txBody>
          <a:bodyPr/>
          <a:lstStyle/>
          <a:p>
            <a:r>
              <a:rPr lang="ar-SA" dirty="0">
                <a:cs typeface="Fanan" pitchFamily="2" charset="-78"/>
              </a:rPr>
              <a:t>تقديـــم الرعاية لهم على أســـاس الموافقة الحرة المستنيرة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توفير احتياجاتهم من </a:t>
            </a:r>
            <a:r>
              <a:rPr lang="ar-SA" dirty="0" smtClean="0">
                <a:cs typeface="Fanan" pitchFamily="2" charset="-78"/>
              </a:rPr>
              <a:t>الأدوات </a:t>
            </a:r>
            <a:r>
              <a:rPr lang="ar-SA" dirty="0">
                <a:cs typeface="Fanan" pitchFamily="2" charset="-78"/>
              </a:rPr>
              <a:t>والمعدات الطبية. المساواة في جميع الحقوق الصحية دون تمييز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تهيئة المنشـــآت الصحية بكافة مرافقها لتتوافق مع معايير الوصول الشـــامل ما أمكن ذلك</a:t>
            </a:r>
            <a:r>
              <a:rPr lang="ar-SA" dirty="0" smtClean="0">
                <a:cs typeface="Fanan" pitchFamily="2" charset="-78"/>
              </a:rPr>
              <a:t>.</a:t>
            </a:r>
          </a:p>
          <a:p>
            <a:r>
              <a:rPr lang="ar-SA" dirty="0" smtClean="0">
                <a:cs typeface="Fanan" pitchFamily="2" charset="-78"/>
              </a:rPr>
              <a:t> </a:t>
            </a:r>
            <a:r>
              <a:rPr lang="ar-SA" dirty="0">
                <a:cs typeface="Fanan" pitchFamily="2" charset="-78"/>
              </a:rPr>
              <a:t>توفير الدعم الكامل وحماية كرامتهم وحقوقهم كافة. </a:t>
            </a:r>
            <a:endParaRPr lang="ar-SA" dirty="0" smtClean="0">
              <a:cs typeface="Fanan" pitchFamily="2" charset="-78"/>
            </a:endParaRPr>
          </a:p>
          <a:p>
            <a:r>
              <a:rPr lang="ar-SA" dirty="0" smtClean="0">
                <a:cs typeface="Fanan" pitchFamily="2" charset="-78"/>
              </a:rPr>
              <a:t>تسهيل </a:t>
            </a:r>
            <a:r>
              <a:rPr lang="ar-SA" dirty="0">
                <a:cs typeface="Fanan" pitchFamily="2" charset="-78"/>
              </a:rPr>
              <a:t>حصولهم على الخدمات الصحية </a:t>
            </a:r>
            <a:r>
              <a:rPr lang="ar-SA" dirty="0" smtClean="0">
                <a:cs typeface="Fanan" pitchFamily="2" charset="-78"/>
              </a:rPr>
              <a:t>(العلاجية والتأهيلية). </a:t>
            </a:r>
          </a:p>
          <a:p>
            <a:r>
              <a:rPr lang="ar-SA" dirty="0" smtClean="0">
                <a:cs typeface="Fanan" pitchFamily="2" charset="-78"/>
              </a:rPr>
              <a:t>حمايتهم </a:t>
            </a:r>
            <a:r>
              <a:rPr lang="ar-SA" dirty="0">
                <a:cs typeface="Fanan" pitchFamily="2" charset="-78"/>
              </a:rPr>
              <a:t>من </a:t>
            </a:r>
            <a:r>
              <a:rPr lang="ar-SA" dirty="0" smtClean="0">
                <a:cs typeface="Fanan" pitchFamily="2" charset="-78"/>
              </a:rPr>
              <a:t>الاستغلال </a:t>
            </a:r>
            <a:r>
              <a:rPr lang="ar-SA" dirty="0">
                <a:cs typeface="Fanan" pitchFamily="2" charset="-78"/>
              </a:rPr>
              <a:t>او العنف او </a:t>
            </a:r>
            <a:r>
              <a:rPr lang="ar-SA" dirty="0" smtClean="0">
                <a:cs typeface="Fanan" pitchFamily="2" charset="-78"/>
              </a:rPr>
              <a:t>الاعتداء.</a:t>
            </a:r>
            <a:endParaRPr lang="en-US" dirty="0">
              <a:cs typeface="Fanan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451702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6099</TotalTime>
  <Words>2584</Words>
  <Application>Microsoft Office PowerPoint</Application>
  <PresentationFormat>شاشة عريضة</PresentationFormat>
  <Paragraphs>210</Paragraphs>
  <Slides>36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6</vt:i4>
      </vt:variant>
      <vt:variant>
        <vt:lpstr>نسق</vt:lpstr>
      </vt:variant>
      <vt:variant>
        <vt:i4>2</vt:i4>
      </vt:variant>
      <vt:variant>
        <vt:lpstr>عناوين الشرائح</vt:lpstr>
      </vt:variant>
      <vt:variant>
        <vt:i4>36</vt:i4>
      </vt:variant>
    </vt:vector>
  </HeadingPairs>
  <TitlesOfParts>
    <vt:vector size="44" baseType="lpstr">
      <vt:lpstr>Arial</vt:lpstr>
      <vt:lpstr>Calibri</vt:lpstr>
      <vt:lpstr>Calibri Light</vt:lpstr>
      <vt:lpstr>Fanan</vt:lpstr>
      <vt:lpstr>GE SS Two Bold</vt:lpstr>
      <vt:lpstr>Times New Roman</vt:lpstr>
      <vt:lpstr>نسق Office</vt:lpstr>
      <vt:lpstr>1_نسق Office</vt:lpstr>
      <vt:lpstr>عرض تقديمي في PowerPoint</vt:lpstr>
      <vt:lpstr>عرض تقديمي في PowerPoint</vt:lpstr>
      <vt:lpstr>حقوق المستفيدين وذويهم</vt:lpstr>
      <vt:lpstr>حقوق المستفيدين وذويهم</vt:lpstr>
      <vt:lpstr>حقوق المستفيدين من الأطفال</vt:lpstr>
      <vt:lpstr>حقوق المستفيدين من الأطفال</vt:lpstr>
      <vt:lpstr>حقوق المستفيدين من المسنين</vt:lpstr>
      <vt:lpstr>حقوق المستفيدين من المسنين</vt:lpstr>
      <vt:lpstr>حقوق المستفيدين من ذوي الإعاقة</vt:lpstr>
      <vt:lpstr>حقوق مستفيدين مرض السرطان</vt:lpstr>
      <vt:lpstr>حقوق مستفيدين مرض السرطان اليافعين</vt:lpstr>
      <vt:lpstr>حقوق مستفيدين متلازمة نقص المناعة المكتسبة (الإيدز) </vt:lpstr>
      <vt:lpstr>حقوق مستفيدين متلازمة نقص المناعة المكتسبة (الإيدز) </vt:lpstr>
      <vt:lpstr>حقوق المستفيدين النفسيين</vt:lpstr>
      <vt:lpstr>حقوق المستفيدين النفسيين</vt:lpstr>
      <vt:lpstr>حقوق المستفيدين النفسيين</vt:lpstr>
      <vt:lpstr>حقوق المرافقين</vt:lpstr>
      <vt:lpstr>حقوق الـــــــــزوار</vt:lpstr>
      <vt:lpstr>مسئوليات المستفيدين وذويهم المرافقين لهم</vt:lpstr>
      <vt:lpstr>مسئوليات المستفيدين وذويهم المرافقين لهم</vt:lpstr>
      <vt:lpstr>مسؤوليات الـــــزوار</vt:lpstr>
      <vt:lpstr>مسؤوليات الـــــزوار</vt:lpstr>
      <vt:lpstr>مسؤوليات الـــــزوار</vt:lpstr>
      <vt:lpstr>مسؤوليات الـــــزوار</vt:lpstr>
      <vt:lpstr>حقوق المستفيدين في العيادات</vt:lpstr>
      <vt:lpstr>حقوق المستفيدين في العيادات</vt:lpstr>
      <vt:lpstr>مسؤوليات المستفيدين في العيادات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حقوق المستفيدين في المنشآت الخاصة</vt:lpstr>
      <vt:lpstr>عرض تقديمي في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مؤتمر الإلتزام الاول 2024 First compliance conference</dc:title>
  <dc:creator>Jama Events</dc:creator>
  <cp:lastModifiedBy>Majed Abdulrazaq Ali Yalli</cp:lastModifiedBy>
  <cp:revision>61</cp:revision>
  <cp:lastPrinted>2024-01-02T15:12:09Z</cp:lastPrinted>
  <dcterms:created xsi:type="dcterms:W3CDTF">2023-12-19T20:51:30Z</dcterms:created>
  <dcterms:modified xsi:type="dcterms:W3CDTF">2024-01-15T06:57:56Z</dcterms:modified>
</cp:coreProperties>
</file>